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9"/>
  </p:notesMasterIdLst>
  <p:sldIdLst>
    <p:sldId id="256" r:id="rId2"/>
    <p:sldId id="262" r:id="rId3"/>
    <p:sldId id="257" r:id="rId4"/>
    <p:sldId id="261" r:id="rId5"/>
    <p:sldId id="259" r:id="rId6"/>
    <p:sldId id="264" r:id="rId7"/>
    <p:sldId id="265" r:id="rId8"/>
    <p:sldId id="263" r:id="rId9"/>
    <p:sldId id="295" r:id="rId10"/>
    <p:sldId id="260" r:id="rId11"/>
    <p:sldId id="269" r:id="rId12"/>
    <p:sldId id="339" r:id="rId13"/>
    <p:sldId id="271" r:id="rId14"/>
    <p:sldId id="340" r:id="rId15"/>
    <p:sldId id="270" r:id="rId16"/>
    <p:sldId id="341" r:id="rId17"/>
    <p:sldId id="296" r:id="rId18"/>
    <p:sldId id="268" r:id="rId19"/>
    <p:sldId id="342" r:id="rId20"/>
    <p:sldId id="275" r:id="rId21"/>
    <p:sldId id="280" r:id="rId22"/>
    <p:sldId id="282" r:id="rId23"/>
    <p:sldId id="283" r:id="rId24"/>
    <p:sldId id="272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3" r:id="rId33"/>
    <p:sldId id="294" r:id="rId34"/>
    <p:sldId id="300" r:id="rId35"/>
    <p:sldId id="301" r:id="rId36"/>
    <p:sldId id="303" r:id="rId37"/>
    <p:sldId id="304" r:id="rId38"/>
    <p:sldId id="305" r:id="rId39"/>
    <p:sldId id="273" r:id="rId40"/>
    <p:sldId id="306" r:id="rId41"/>
    <p:sldId id="307" r:id="rId42"/>
    <p:sldId id="309" r:id="rId43"/>
    <p:sldId id="310" r:id="rId44"/>
    <p:sldId id="315" r:id="rId45"/>
    <p:sldId id="317" r:id="rId46"/>
    <p:sldId id="318" r:id="rId47"/>
    <p:sldId id="320" r:id="rId48"/>
    <p:sldId id="321" r:id="rId49"/>
    <p:sldId id="322" r:id="rId50"/>
    <p:sldId id="323" r:id="rId51"/>
    <p:sldId id="324" r:id="rId52"/>
    <p:sldId id="327" r:id="rId53"/>
    <p:sldId id="329" r:id="rId54"/>
    <p:sldId id="343" r:id="rId55"/>
    <p:sldId id="331" r:id="rId56"/>
    <p:sldId id="326" r:id="rId57"/>
    <p:sldId id="332" r:id="rId58"/>
    <p:sldId id="333" r:id="rId59"/>
    <p:sldId id="334" r:id="rId60"/>
    <p:sldId id="344" r:id="rId61"/>
    <p:sldId id="337" r:id="rId62"/>
    <p:sldId id="338" r:id="rId63"/>
    <p:sldId id="563" r:id="rId64"/>
    <p:sldId id="562" r:id="rId65"/>
    <p:sldId id="564" r:id="rId66"/>
    <p:sldId id="566" r:id="rId67"/>
    <p:sldId id="335" r:id="rId68"/>
    <p:sldId id="346" r:id="rId69"/>
    <p:sldId id="353" r:id="rId70"/>
    <p:sldId id="350" r:id="rId71"/>
    <p:sldId id="355" r:id="rId72"/>
    <p:sldId id="356" r:id="rId73"/>
    <p:sldId id="357" r:id="rId74"/>
    <p:sldId id="361" r:id="rId75"/>
    <p:sldId id="358" r:id="rId76"/>
    <p:sldId id="359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373" r:id="rId89"/>
    <p:sldId id="375" r:id="rId90"/>
    <p:sldId id="374" r:id="rId91"/>
    <p:sldId id="376" r:id="rId92"/>
    <p:sldId id="380" r:id="rId93"/>
    <p:sldId id="381" r:id="rId94"/>
    <p:sldId id="383" r:id="rId95"/>
    <p:sldId id="385" r:id="rId96"/>
    <p:sldId id="379" r:id="rId97"/>
    <p:sldId id="386" r:id="rId98"/>
    <p:sldId id="387" r:id="rId99"/>
    <p:sldId id="388" r:id="rId100"/>
    <p:sldId id="390" r:id="rId101"/>
    <p:sldId id="392" r:id="rId102"/>
    <p:sldId id="391" r:id="rId103"/>
    <p:sldId id="393" r:id="rId104"/>
    <p:sldId id="394" r:id="rId105"/>
    <p:sldId id="395" r:id="rId106"/>
    <p:sldId id="401" r:id="rId107"/>
    <p:sldId id="402" r:id="rId108"/>
    <p:sldId id="404" r:id="rId109"/>
    <p:sldId id="405" r:id="rId110"/>
    <p:sldId id="407" r:id="rId111"/>
    <p:sldId id="410" r:id="rId112"/>
    <p:sldId id="411" r:id="rId113"/>
    <p:sldId id="396" r:id="rId114"/>
    <p:sldId id="398" r:id="rId115"/>
    <p:sldId id="400" r:id="rId116"/>
    <p:sldId id="412" r:id="rId117"/>
    <p:sldId id="414" r:id="rId118"/>
    <p:sldId id="415" r:id="rId119"/>
    <p:sldId id="416" r:id="rId120"/>
    <p:sldId id="418" r:id="rId121"/>
    <p:sldId id="417" r:id="rId122"/>
    <p:sldId id="419" r:id="rId123"/>
    <p:sldId id="420" r:id="rId124"/>
    <p:sldId id="422" r:id="rId125"/>
    <p:sldId id="423" r:id="rId126"/>
    <p:sldId id="429" r:id="rId127"/>
    <p:sldId id="428" r:id="rId128"/>
    <p:sldId id="421" r:id="rId129"/>
    <p:sldId id="425" r:id="rId130"/>
    <p:sldId id="426" r:id="rId131"/>
    <p:sldId id="427" r:id="rId132"/>
    <p:sldId id="424" r:id="rId133"/>
    <p:sldId id="430" r:id="rId134"/>
    <p:sldId id="431" r:id="rId135"/>
    <p:sldId id="433" r:id="rId136"/>
    <p:sldId id="439" r:id="rId137"/>
    <p:sldId id="435" r:id="rId138"/>
    <p:sldId id="438" r:id="rId139"/>
    <p:sldId id="436" r:id="rId140"/>
    <p:sldId id="440" r:id="rId141"/>
    <p:sldId id="444" r:id="rId142"/>
    <p:sldId id="441" r:id="rId143"/>
    <p:sldId id="442" r:id="rId144"/>
    <p:sldId id="448" r:id="rId145"/>
    <p:sldId id="446" r:id="rId146"/>
    <p:sldId id="449" r:id="rId147"/>
    <p:sldId id="447" r:id="rId148"/>
    <p:sldId id="450" r:id="rId149"/>
    <p:sldId id="451" r:id="rId150"/>
    <p:sldId id="452" r:id="rId151"/>
    <p:sldId id="454" r:id="rId152"/>
    <p:sldId id="455" r:id="rId153"/>
    <p:sldId id="457" r:id="rId154"/>
    <p:sldId id="458" r:id="rId155"/>
    <p:sldId id="459" r:id="rId156"/>
    <p:sldId id="461" r:id="rId157"/>
    <p:sldId id="462" r:id="rId158"/>
    <p:sldId id="432" r:id="rId159"/>
    <p:sldId id="460" r:id="rId160"/>
    <p:sldId id="463" r:id="rId161"/>
    <p:sldId id="464" r:id="rId162"/>
    <p:sldId id="473" r:id="rId163"/>
    <p:sldId id="466" r:id="rId164"/>
    <p:sldId id="467" r:id="rId165"/>
    <p:sldId id="468" r:id="rId166"/>
    <p:sldId id="469" r:id="rId167"/>
    <p:sldId id="474" r:id="rId168"/>
    <p:sldId id="479" r:id="rId169"/>
    <p:sldId id="478" r:id="rId170"/>
    <p:sldId id="476" r:id="rId171"/>
    <p:sldId id="480" r:id="rId172"/>
    <p:sldId id="481" r:id="rId173"/>
    <p:sldId id="487" r:id="rId174"/>
    <p:sldId id="482" r:id="rId175"/>
    <p:sldId id="483" r:id="rId176"/>
    <p:sldId id="488" r:id="rId177"/>
    <p:sldId id="489" r:id="rId178"/>
    <p:sldId id="486" r:id="rId179"/>
    <p:sldId id="490" r:id="rId180"/>
    <p:sldId id="492" r:id="rId181"/>
    <p:sldId id="494" r:id="rId182"/>
    <p:sldId id="496" r:id="rId183"/>
    <p:sldId id="497" r:id="rId184"/>
    <p:sldId id="498" r:id="rId185"/>
    <p:sldId id="484" r:id="rId186"/>
    <p:sldId id="493" r:id="rId187"/>
    <p:sldId id="499" r:id="rId188"/>
    <p:sldId id="502" r:id="rId189"/>
    <p:sldId id="500" r:id="rId190"/>
    <p:sldId id="504" r:id="rId191"/>
    <p:sldId id="485" r:id="rId192"/>
    <p:sldId id="506" r:id="rId193"/>
    <p:sldId id="505" r:id="rId194"/>
    <p:sldId id="507" r:id="rId195"/>
    <p:sldId id="508" r:id="rId196"/>
    <p:sldId id="509" r:id="rId197"/>
    <p:sldId id="510" r:id="rId198"/>
    <p:sldId id="511" r:id="rId199"/>
    <p:sldId id="512" r:id="rId200"/>
    <p:sldId id="513" r:id="rId201"/>
    <p:sldId id="514" r:id="rId202"/>
    <p:sldId id="516" r:id="rId203"/>
    <p:sldId id="517" r:id="rId204"/>
    <p:sldId id="518" r:id="rId205"/>
    <p:sldId id="519" r:id="rId206"/>
    <p:sldId id="520" r:id="rId207"/>
    <p:sldId id="521" r:id="rId208"/>
    <p:sldId id="522" r:id="rId209"/>
    <p:sldId id="523" r:id="rId210"/>
    <p:sldId id="524" r:id="rId211"/>
    <p:sldId id="525" r:id="rId212"/>
    <p:sldId id="528" r:id="rId213"/>
    <p:sldId id="529" r:id="rId214"/>
    <p:sldId id="530" r:id="rId215"/>
    <p:sldId id="531" r:id="rId216"/>
    <p:sldId id="532" r:id="rId217"/>
    <p:sldId id="533" r:id="rId218"/>
    <p:sldId id="538" r:id="rId219"/>
    <p:sldId id="539" r:id="rId220"/>
    <p:sldId id="540" r:id="rId221"/>
    <p:sldId id="542" r:id="rId222"/>
    <p:sldId id="541" r:id="rId223"/>
    <p:sldId id="543" r:id="rId224"/>
    <p:sldId id="544" r:id="rId225"/>
    <p:sldId id="545" r:id="rId226"/>
    <p:sldId id="546" r:id="rId227"/>
    <p:sldId id="547" r:id="rId228"/>
    <p:sldId id="552" r:id="rId229"/>
    <p:sldId id="554" r:id="rId230"/>
    <p:sldId id="534" r:id="rId231"/>
    <p:sldId id="537" r:id="rId232"/>
    <p:sldId id="555" r:id="rId233"/>
    <p:sldId id="557" r:id="rId234"/>
    <p:sldId id="558" r:id="rId235"/>
    <p:sldId id="559" r:id="rId236"/>
    <p:sldId id="560" r:id="rId237"/>
    <p:sldId id="561" r:id="rId238"/>
    <p:sldId id="536" r:id="rId239"/>
    <p:sldId id="568" r:id="rId240"/>
    <p:sldId id="569" r:id="rId241"/>
    <p:sldId id="570" r:id="rId242"/>
    <p:sldId id="572" r:id="rId243"/>
    <p:sldId id="573" r:id="rId244"/>
    <p:sldId id="575" r:id="rId245"/>
    <p:sldId id="567" r:id="rId246"/>
    <p:sldId id="577" r:id="rId247"/>
    <p:sldId id="582" r:id="rId248"/>
    <p:sldId id="579" r:id="rId249"/>
    <p:sldId id="580" r:id="rId250"/>
    <p:sldId id="584" r:id="rId251"/>
    <p:sldId id="585" r:id="rId252"/>
    <p:sldId id="586" r:id="rId253"/>
    <p:sldId id="587" r:id="rId254"/>
    <p:sldId id="588" r:id="rId255"/>
    <p:sldId id="590" r:id="rId256"/>
    <p:sldId id="592" r:id="rId257"/>
    <p:sldId id="594" r:id="rId258"/>
    <p:sldId id="596" r:id="rId259"/>
    <p:sldId id="595" r:id="rId260"/>
    <p:sldId id="597" r:id="rId261"/>
    <p:sldId id="599" r:id="rId262"/>
    <p:sldId id="601" r:id="rId263"/>
    <p:sldId id="602" r:id="rId264"/>
    <p:sldId id="604" r:id="rId265"/>
    <p:sldId id="606" r:id="rId266"/>
    <p:sldId id="607" r:id="rId267"/>
    <p:sldId id="609" r:id="rId2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7"/>
    <p:restoredTop sz="94692"/>
  </p:normalViewPr>
  <p:slideViewPr>
    <p:cSldViewPr snapToGrid="0">
      <p:cViewPr varScale="1">
        <p:scale>
          <a:sx n="137" d="100"/>
          <a:sy n="137" d="100"/>
        </p:scale>
        <p:origin x="7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A0CAB-9815-D540-8128-926946DA2C8C}" type="datetimeFigureOut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F50EE-363A-D148-9A51-D0F125DF6C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50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F50EE-363A-D148-9A51-D0F125DF6C1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710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F50EE-363A-D148-9A51-D0F125DF6C1E}" type="slidenum">
              <a:rPr kumimoji="1" lang="ko-KR" altLang="en-US" smtClean="0"/>
              <a:t>119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07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F50EE-363A-D148-9A51-D0F125DF6C1E}" type="slidenum">
              <a:rPr kumimoji="1" lang="ko-KR" altLang="en-US" smtClean="0"/>
              <a:t>120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585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C9900-94C0-2565-E007-02298290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9707B3-8231-DE1D-C0A9-9A8A38DE5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D66159-5357-36C7-8653-F83A9A5A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958C-3C2B-3B46-B34B-55B9FE0F60C0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1D8597-2E20-C04A-4908-CCF45BA1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2EAD54-28DF-F081-E7E7-46B48E869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83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36E14-1D5F-4228-5CFE-B334B035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8A175-5B2E-145C-F15C-73EA387B5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9FEC0-6C08-D950-7C3A-D7341BDE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41B-8758-9E41-BB1D-C6257E4C39C0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7790BB-48FD-9BA7-6D22-2176833D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0784B-C123-BEDF-D893-8AE19D98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27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7D0126-E3D0-F6F0-FE46-208E09592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04AB3-AFDF-D7D8-07A6-2B4B7E41D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ABA3C-B011-666E-FF04-8E933A528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39A18-E3CD-4945-8A86-16F43772CBA9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51E267-04B2-5EC8-C378-89260D85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BB753-516C-9F48-3B0B-4C49E077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662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4AE97-EF5A-9C16-CCF3-3A0B6311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6130B3-5445-1E2E-8BF0-25728B2AE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13778-91EC-AAC3-0EEA-D9249EF3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A41B-1A98-6245-B6F0-AAA95B75CED0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BBDEFE-34BB-3245-2E0B-9CA12789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D5586-DF92-EB72-1056-3A7753DF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334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89A1F-D501-504A-D4E6-95A9F1CA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18948-57D1-0EC0-C5B4-B7C7999F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92D29E-D0E8-4B0A-7C4B-BF0ED473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60CE-C9CD-C84F-91B5-507F18289D59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B5A308-9EDD-2A5F-FBA8-BFECBD89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0693C9-8EFF-B578-5D55-4CB1E90E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90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11D2A-40B5-8052-0EFB-69385073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BAC51-DE89-3A28-D4E9-D615FFC8E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90132B-0CF6-8F58-B6EC-1C9CC4994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E1F7A6-8D1F-CF20-5EDE-085E5864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CEC0-7D51-1C4E-A8EB-55CB486968D2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139BC-1C7D-C59A-774C-8617F0C6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D96887-7125-BAE5-028E-DFD3A833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7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084DA-E98D-A172-38D0-53A6BDE2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669AE-6192-C4F2-2B28-F8A6567AE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7F2483-621B-4233-9CD6-116AC11B4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B8C6DC-B198-150C-EB4D-14BDF3D01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969C59-FE8B-830C-E53B-F5A1E0E10D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5218E8-1C97-B0C5-080A-A42D7A7E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1B7-7EAD-AD4F-9BE7-1E0C953CC7B3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902477-8F72-F9A6-90D8-7108AD96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16A3B1-A39B-DA58-EE2A-A803E04C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619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BDC0A-FCF0-9A8D-7FD1-FBF38868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4EE119-2272-FDF5-7836-D87E6B9B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5A1D-B1E6-F748-94B4-9B953AEBA49F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2204DB-E264-E4A9-66BD-6DA64340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ECFF81-C691-C997-872B-791BC183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545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0EC8D3-31B1-8331-D8F3-B0C98126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54DA-02BE-BB4A-9AF3-68C3C30DB031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683FF3-5D71-47F0-A0E0-991BDE1E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740EF2-2040-FE81-7E0E-91E98F64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105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2815E-AFC6-9068-5485-F64584A9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21E54-21C4-7898-0E67-0AAF2D061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2602DF-5E33-1E12-83BD-A2C96232A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8CD93-D96B-B79B-6BB3-00DE0C98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AA77-F07A-144D-9A0B-B29E4D2510DC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74679B-9ECC-3A4C-F22C-2A0709FD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017AE5-89BA-2FC6-6E2B-FE085D32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556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A7BFF-14AF-920B-A801-C3E61AEF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D5A23B-C993-33A0-D2D3-9963592AE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C81240-F2AE-F9B6-CBAC-51A61BB66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9AA2FC-035E-32A9-7789-C99B839A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AE69-C881-2A44-A2ED-633B22B5582E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8A93B5-C60C-5E40-2C81-B191C4C0A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5038D9-14BB-6331-8CEF-DE13B0EA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88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DDD3EE-CDD3-4B45-BFF1-CF41A082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45679-BB35-E37F-4D81-1AF0A995B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ABB85-BB0D-A104-54C5-0098151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7123A0-E10D-3641-A752-ED0E7FD2667A}" type="datetime1">
              <a:rPr kumimoji="1" lang="ko-KR" altLang="en-US" smtClean="0"/>
              <a:t>2025. 10. 12.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AFCD6-F89E-24E3-4C24-1F048344E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105DE-E2B6-51A6-715A-15085F5A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59FFAB-7B33-984E-BDE3-F7F23D186D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431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37559-2193-C0B3-7477-A2FA07663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59884"/>
          </a:xfrm>
        </p:spPr>
        <p:txBody>
          <a:bodyPr/>
          <a:lstStyle/>
          <a:p>
            <a:r>
              <a:rPr kumimoji="1" lang="en-US" altLang="ko-KR" dirty="0"/>
              <a:t>Distributed Training 101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984F05-2AC8-9CBE-99B0-5BF712400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9485" y="5293894"/>
            <a:ext cx="9144000" cy="601579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sz="3500" dirty="0"/>
              <a:t>이승한 </a:t>
            </a:r>
            <a:r>
              <a:rPr kumimoji="1" lang="en-US" altLang="ko-KR" sz="3500" dirty="0"/>
              <a:t>(Seunghan Lee)</a:t>
            </a:r>
            <a:endParaRPr kumimoji="1" lang="ko-KR" alt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6465C-9CEE-51B1-48FE-597B94A650B6}"/>
              </a:ext>
            </a:extLst>
          </p:cNvPr>
          <p:cNvSpPr txBox="1"/>
          <p:nvPr/>
        </p:nvSpPr>
        <p:spPr>
          <a:xfrm>
            <a:off x="1113033" y="3622111"/>
            <a:ext cx="996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huggingface.co</a:t>
            </a:r>
            <a:r>
              <a:rPr lang="ko-KR" altLang="en-US" dirty="0"/>
              <a:t>/</a:t>
            </a:r>
            <a:r>
              <a:rPr lang="ko-KR" altLang="en-US" dirty="0" err="1"/>
              <a:t>spaces</a:t>
            </a:r>
            <a:r>
              <a:rPr lang="ko-KR" altLang="en-US" dirty="0"/>
              <a:t>/</a:t>
            </a:r>
            <a:r>
              <a:rPr lang="ko-KR" altLang="en-US" dirty="0" err="1"/>
              <a:t>nanotron</a:t>
            </a:r>
            <a:r>
              <a:rPr lang="ko-KR" altLang="en-US" dirty="0"/>
              <a:t>/</a:t>
            </a:r>
            <a:r>
              <a:rPr lang="ko-KR" altLang="en-US" dirty="0" err="1"/>
              <a:t>ultrascale-playbook?section</a:t>
            </a:r>
            <a:r>
              <a:rPr lang="ko-KR" altLang="en-US" dirty="0"/>
              <a:t>=</a:t>
            </a:r>
            <a:r>
              <a:rPr lang="ko-KR" altLang="en-US" dirty="0" err="1"/>
              <a:t>high-level_overview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95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BA597-5CA6-A325-CB01-13BF45567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C5DA6-75B7-4AC4-164C-A7663886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B84E2-1C4F-86A6-EBCA-B4B3CC072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기본적인 학습 루프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 (bs)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trade-off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Tokens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첫 번째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challenge: OOM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ABB1A-78D3-5F17-7ED0-69CB3924F06E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EC0CFD-48CD-181C-58D7-EBB03D91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59186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A7BCA-363C-CDAB-2EB3-86047E277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1AE7B-F51A-0987-373B-8A1274B1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EE5FE-97EA-0D84-B8C2-12EBA55FF775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825E821-C97C-4EDC-30B8-297E34042338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Zero-1: Optimizer State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Procedure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2507B6-60AB-757D-5103-6C5D3C7A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168" y="2286000"/>
            <a:ext cx="6697218" cy="450422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332FC9-E38B-C3BE-A11C-341C8DB5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4545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89DC5-30C0-E08A-9B30-DA0F25109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BEE6B-1B73-1CC6-980B-80649549D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32CFF-0526-DCAF-398C-0BE04255AACE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1BC6683-EF8E-9419-C584-CC27DA6D0FED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Zero-1: Optimizer State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Reduce-scatter</a:t>
            </a:r>
          </a:p>
          <a:p>
            <a:pPr lvl="1">
              <a:lnSpc>
                <a:spcPct val="150000"/>
              </a:lnSpc>
            </a:pPr>
            <a:r>
              <a:rPr lang="ko-KR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“All-</a:t>
            </a:r>
            <a:r>
              <a:rPr lang="ko-KR" altLang="ko-KR" sz="2000" b="1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reduce의</a:t>
            </a:r>
            <a:r>
              <a:rPr lang="ko-KR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절반만 수행”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radient를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합치면서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동시에 각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일부만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보관.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속도: All-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reduce보다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2배 빠름!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All-Gather</a:t>
            </a:r>
          </a:p>
          <a:p>
            <a:pPr lvl="1">
              <a:lnSpc>
                <a:spcPct val="150000"/>
              </a:lnSpc>
            </a:pPr>
            <a:r>
              <a:rPr lang="ko-KR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“분산된 파라미터를 다시 모으는 통신”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orward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pass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전에 </a:t>
            </a:r>
            <a:r>
              <a:rPr lang="ko-KR" altLang="ko-KR" sz="2000" b="1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full</a:t>
            </a:r>
            <a:r>
              <a:rPr lang="ko-KR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</a:t>
            </a:r>
            <a:r>
              <a:rPr lang="ko-KR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복원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필요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2E6192-4ED6-FD03-25C7-6604EAC9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74549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DF4F9-F9AF-C67D-2FD2-C9EFB6BFD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4D729-3F39-66F8-E6CC-A4FA4CCAB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30F51-4581-A434-DFB6-92753675933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62350D8-3F9E-E56E-828D-0DB9EFA20CF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Zero-1: Optimizer State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Procedure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89CE0D8-EA10-C171-6623-03DFC35ED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15819"/>
              </p:ext>
            </p:extLst>
          </p:nvPr>
        </p:nvGraphicFramePr>
        <p:xfrm>
          <a:off x="262761" y="2913317"/>
          <a:ext cx="11779645" cy="3776147"/>
        </p:xfrm>
        <a:graphic>
          <a:graphicData uri="http://schemas.openxmlformats.org/drawingml/2006/table">
            <a:tbl>
              <a:tblPr/>
              <a:tblGrid>
                <a:gridCol w="2343154">
                  <a:extLst>
                    <a:ext uri="{9D8B030D-6E8A-4147-A177-3AD203B41FA5}">
                      <a16:colId xmlns:a16="http://schemas.microsoft.com/office/drawing/2014/main" val="4217863103"/>
                    </a:ext>
                  </a:extLst>
                </a:gridCol>
                <a:gridCol w="3603499">
                  <a:extLst>
                    <a:ext uri="{9D8B030D-6E8A-4147-A177-3AD203B41FA5}">
                      <a16:colId xmlns:a16="http://schemas.microsoft.com/office/drawing/2014/main" val="2350814703"/>
                    </a:ext>
                  </a:extLst>
                </a:gridCol>
                <a:gridCol w="1605516">
                  <a:extLst>
                    <a:ext uri="{9D8B030D-6E8A-4147-A177-3AD203B41FA5}">
                      <a16:colId xmlns:a16="http://schemas.microsoft.com/office/drawing/2014/main" val="2159492527"/>
                    </a:ext>
                  </a:extLst>
                </a:gridCol>
                <a:gridCol w="4227476">
                  <a:extLst>
                    <a:ext uri="{9D8B030D-6E8A-4147-A177-3AD203B41FA5}">
                      <a16:colId xmlns:a16="http://schemas.microsoft.com/office/drawing/2014/main" val="3533569827"/>
                    </a:ext>
                  </a:extLst>
                </a:gridCol>
              </a:tblGrid>
              <a:tr h="46771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과정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종류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892041"/>
                  </a:ext>
                </a:extLst>
              </a:tr>
              <a:tr h="82710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① Forward pass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전체 파라미터로 </a:t>
                      </a:r>
                      <a:b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서로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처리</a:t>
                      </a:r>
                      <a:endParaRPr lang="en-US" altLang="ko-KR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</a:t>
                      </a:r>
                      <a:r>
                        <a:rPr lang="en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anilla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DP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동일</a:t>
                      </a:r>
                      <a:endParaRPr lang="en-US" altLang="ko-KR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103288"/>
                  </a:ext>
                </a:extLst>
              </a:tr>
              <a:tr h="82710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② Backward pass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별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 완료 후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b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 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수행</a:t>
                      </a:r>
                      <a:endParaRPr lang="en-US" altLang="ko-KR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합산 후</a:t>
                      </a:r>
                      <a:r>
                        <a:rPr lang="en-US" altLang="ko-KR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조각별로 분산 저장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는 자기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 가짐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289133"/>
                  </a:ext>
                </a:extLst>
              </a:tr>
              <a:tr h="82710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③ Optimizer step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altLang="ko-KR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별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자신이 가진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</a:t>
                      </a:r>
                      <a:b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로만 업데이트 수행</a:t>
                      </a:r>
                      <a:endParaRPr lang="en-US" altLang="ko-KR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전체가 아니라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1/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Nₙ 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만큼의 </a:t>
                      </a:r>
                      <a:b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 사용</a:t>
                      </a:r>
                      <a:endParaRPr lang="en-US" altLang="ko-KR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650573"/>
                  </a:ext>
                </a:extLst>
              </a:tr>
              <a:tr h="82710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④ Parameter all-gather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Update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된 조각들을 다시 모아 </a:t>
                      </a:r>
                      <a:b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전체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공유</a:t>
                      </a:r>
                      <a:endParaRPr lang="en-US" altLang="ko-KR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 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위해 </a:t>
                      </a:r>
                      <a:b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full parameter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복원</a:t>
                      </a:r>
                      <a:endParaRPr lang="en-US" altLang="ko-KR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1556" marR="81556" marT="37641" marB="37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528460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51837-5AE9-0099-4D40-97D148D4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63131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0F93-A987-16AA-E647-58E99076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E8250-BF1A-1A16-F0B9-047C78EC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5350B-68CA-DDF6-CA05-3CE84CCC3CC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E5BF32-1497-304F-CF3F-A4589E3BC340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Zero-1: Optimizer State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All-reduce = Reduce-scatter + All-Gather</a:t>
            </a:r>
          </a:p>
          <a:p>
            <a:pPr lvl="1">
              <a:lnSpc>
                <a:spcPct val="150000"/>
              </a:lnSpc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ZeRO-1은 기존의 “All-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reduce”를“Reduce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scatter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All-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gather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 로 분리하여 통신 효율을 개선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60E6CA-4D35-BE59-DCD6-4EB125E6D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09854"/>
              </p:ext>
            </p:extLst>
          </p:nvPr>
        </p:nvGraphicFramePr>
        <p:xfrm>
          <a:off x="447147" y="3721395"/>
          <a:ext cx="11316094" cy="2549760"/>
        </p:xfrm>
        <a:graphic>
          <a:graphicData uri="http://schemas.openxmlformats.org/drawingml/2006/table">
            <a:tbl>
              <a:tblPr/>
              <a:tblGrid>
                <a:gridCol w="2083402">
                  <a:extLst>
                    <a:ext uri="{9D8B030D-6E8A-4147-A177-3AD203B41FA5}">
                      <a16:colId xmlns:a16="http://schemas.microsoft.com/office/drawing/2014/main" val="2794228390"/>
                    </a:ext>
                  </a:extLst>
                </a:gridCol>
                <a:gridCol w="9232692">
                  <a:extLst>
                    <a:ext uri="{9D8B030D-6E8A-4147-A177-3AD203B41FA5}">
                      <a16:colId xmlns:a16="http://schemas.microsoft.com/office/drawing/2014/main" val="9797430"/>
                    </a:ext>
                  </a:extLst>
                </a:gridCol>
              </a:tblGrid>
              <a:tr h="6374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 이름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역할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243345"/>
                  </a:ext>
                </a:extLst>
              </a:tr>
              <a:tr h="6374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데이터를 합침 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-US" altLang="ko-KR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r>
                        <a:rPr lang="ko-KR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N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sum/mean </a:t>
                      </a:r>
                      <a:r>
                        <a:rPr lang="ko-KR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</a:t>
                      </a:r>
                      <a:r>
                        <a:rPr lang="en-US" altLang="ko-KR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(N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  <a:r>
                        <a:rPr lang="en-US" altLang="ko-KR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각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나눠줌</a:t>
                      </a:r>
                      <a:endParaRPr lang="ko-KR" altLang="en-US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525359"/>
                  </a:ext>
                </a:extLst>
              </a:tr>
              <a:tr h="6374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데이터를 합침 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-US" altLang="ko-KR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r>
                        <a:rPr lang="ko-KR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sum/mean </a:t>
                      </a:r>
                      <a:r>
                        <a:rPr lang="ko-KR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본인 부분 </a:t>
                      </a:r>
                      <a:r>
                        <a:rPr lang="en-US" altLang="ko-KR" sz="16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</a:t>
                      </a:r>
                      <a:r>
                        <a:rPr lang="ko-KR" altLang="en-US" sz="16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  <a:r>
                        <a:rPr lang="en-US" altLang="ko-KR" sz="16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각 </a:t>
                      </a:r>
                      <a:r>
                        <a:rPr lang="en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나눠줌</a:t>
                      </a:r>
                      <a:endParaRPr lang="ko-KR" altLang="en-US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628150"/>
                  </a:ext>
                </a:extLst>
              </a:tr>
              <a:tr h="6374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가지고 있는 조각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-US" altLang="ko-KR" sz="16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sz="16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r>
                        <a:rPr lang="ko-KR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concatenate </a:t>
                      </a:r>
                      <a:r>
                        <a:rPr lang="ko-KR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</a:t>
                      </a:r>
                      <a:r>
                        <a:rPr lang="en-US" altLang="ko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</a:t>
                      </a:r>
                      <a:r>
                        <a:rPr lang="en-US" altLang="ko-KR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(N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  <a:r>
                        <a:rPr lang="en-US" altLang="ko-KR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각 </a:t>
                      </a:r>
                      <a:r>
                        <a:rPr lang="en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나눠줌</a:t>
                      </a:r>
                      <a:endParaRPr lang="ko-KR" altLang="en-US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16665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105B38-2052-4036-23FE-536C97A7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00092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D3C0-19F5-D2AE-372C-67CCC058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738A5-5A6F-E1EA-F888-853DB346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421EB-5633-B94E-201C-6822922B6107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6F0322-2EC6-949F-1F38-877C95CC1319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Zero-1: Optimizer State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All-reduce = Reduce-scatter + All-Gather</a:t>
            </a:r>
          </a:p>
          <a:p>
            <a:pPr lvl="1">
              <a:lnSpc>
                <a:spcPct val="150000"/>
              </a:lnSpc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ZeRO-1은 기존의 “All-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reduce”를“Reduce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scatter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All-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gather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 로 분리하여 통신 효율을 개선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BBC45E7-1CB7-4DC9-2705-78D7577A9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419070"/>
              </p:ext>
            </p:extLst>
          </p:nvPr>
        </p:nvGraphicFramePr>
        <p:xfrm>
          <a:off x="262762" y="3508745"/>
          <a:ext cx="11648088" cy="3126950"/>
        </p:xfrm>
        <a:graphic>
          <a:graphicData uri="http://schemas.openxmlformats.org/drawingml/2006/table">
            <a:tbl>
              <a:tblPr/>
              <a:tblGrid>
                <a:gridCol w="1833808">
                  <a:extLst>
                    <a:ext uri="{9D8B030D-6E8A-4147-A177-3AD203B41FA5}">
                      <a16:colId xmlns:a16="http://schemas.microsoft.com/office/drawing/2014/main" val="2794228390"/>
                    </a:ext>
                  </a:extLst>
                </a:gridCol>
                <a:gridCol w="4091579">
                  <a:extLst>
                    <a:ext uri="{9D8B030D-6E8A-4147-A177-3AD203B41FA5}">
                      <a16:colId xmlns:a16="http://schemas.microsoft.com/office/drawing/2014/main" val="1294863970"/>
                    </a:ext>
                  </a:extLst>
                </a:gridCol>
                <a:gridCol w="3391786">
                  <a:extLst>
                    <a:ext uri="{9D8B030D-6E8A-4147-A177-3AD203B41FA5}">
                      <a16:colId xmlns:a16="http://schemas.microsoft.com/office/drawing/2014/main" val="1720533420"/>
                    </a:ext>
                  </a:extLst>
                </a:gridCol>
                <a:gridCol w="2330915">
                  <a:extLst>
                    <a:ext uri="{9D8B030D-6E8A-4147-A177-3AD203B41FA5}">
                      <a16:colId xmlns:a16="http://schemas.microsoft.com/office/drawing/2014/main" val="2224787090"/>
                    </a:ext>
                  </a:extLst>
                </a:gridCol>
              </a:tblGrid>
              <a:tr h="46966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 이름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입력과 출력의 형태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직관적 비유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비용 관계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243345"/>
                  </a:ext>
                </a:extLst>
              </a:tr>
              <a:tr h="8857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x_i</a:t>
                      </a:r>
                      <a:endParaRPr lang="en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algn="l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출력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동일한 합 </a:t>
                      </a:r>
                      <a:r>
                        <a:rPr lang="el-G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Σ</a:t>
                      </a:r>
                      <a:r>
                        <a:rPr lang="en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x_i</a:t>
                      </a:r>
                      <a:endParaRPr lang="en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“모든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서로 결과를 공유”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통신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525359"/>
                  </a:ext>
                </a:extLst>
              </a:tr>
              <a:tr h="8857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x_i</a:t>
                      </a:r>
                      <a:endParaRPr lang="en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algn="l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출력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는 합의 일부분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(1/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N)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 가짐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“모두가 요리를 만들고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각자 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1/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 나눠 가지는 것”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절반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628150"/>
                  </a:ext>
                </a:extLst>
              </a:tr>
              <a:tr h="8857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 모아진 데이터 조각</a:t>
                      </a:r>
                      <a:endParaRPr lang="en-US" altLang="ko-KR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 algn="l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출력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전체 벡터를 가짐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“각자 들고 있던 조각 퍼즐을 모아 </a:t>
                      </a:r>
                      <a:endParaRPr lang="en-US" altLang="ko-KR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퍼즐 완성”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</a:t>
                      </a:r>
                      <a:r>
                        <a:rPr lang="ko-KR" altLang="en-US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비슷</a:t>
                      </a:r>
                      <a:endParaRPr lang="ko-KR" altLang="en-US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16665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AD01B5-D3FB-1771-56E4-F66F50C4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21242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59B7-2C15-5BE5-8B0E-1907A08E7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D9628-A17F-311A-B640-2F3B7403A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DBD3B-2646-10DE-386E-8BFDCC532337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CC1B627-FC35-C1CE-24F0-53B8AB42E4E1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Zero-1: Optimizer State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80B1CD-AA28-F063-80F6-EED3539F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20" y="2968158"/>
            <a:ext cx="7772400" cy="251656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F6643-8B64-F15F-CAB3-C5AE8AA8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50297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9D09-77DD-99D4-56FF-1F183B535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3EE7A-71B3-29CD-1138-FD215269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1FE6A-103A-F4A5-A7D4-B681618D44D5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6999FC-D147-A073-56A0-AC8D8251B71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en-US" altLang="ko-KR" sz="2400" b="1" u="sng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Vanilla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vs. Zero-1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Setting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AEA4CBE-F901-E232-E534-D12256307A1E}"/>
              </a:ext>
            </a:extLst>
          </p:cNvPr>
          <p:cNvSpPr txBox="1">
            <a:spLocks/>
          </p:cNvSpPr>
          <p:nvPr/>
        </p:nvSpPr>
        <p:spPr>
          <a:xfrm>
            <a:off x="7076731" y="2262659"/>
            <a:ext cx="5382970" cy="64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Vanilla DP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720681-12F0-0C8F-E4CA-00E610943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673584"/>
              </p:ext>
            </p:extLst>
          </p:nvPr>
        </p:nvGraphicFramePr>
        <p:xfrm>
          <a:off x="7338368" y="2882879"/>
          <a:ext cx="4055469" cy="1554480"/>
        </p:xfrm>
        <a:graphic>
          <a:graphicData uri="http://schemas.openxmlformats.org/drawingml/2006/table">
            <a:tbl>
              <a:tblPr/>
              <a:tblGrid>
                <a:gridCol w="1037230">
                  <a:extLst>
                    <a:ext uri="{9D8B030D-6E8A-4147-A177-3AD203B41FA5}">
                      <a16:colId xmlns:a16="http://schemas.microsoft.com/office/drawing/2014/main" val="3733716074"/>
                    </a:ext>
                  </a:extLst>
                </a:gridCol>
                <a:gridCol w="1460310">
                  <a:extLst>
                    <a:ext uri="{9D8B030D-6E8A-4147-A177-3AD203B41FA5}">
                      <a16:colId xmlns:a16="http://schemas.microsoft.com/office/drawing/2014/main" val="564021539"/>
                    </a:ext>
                  </a:extLst>
                </a:gridCol>
                <a:gridCol w="1557929">
                  <a:extLst>
                    <a:ext uri="{9D8B030D-6E8A-4147-A177-3AD203B41FA5}">
                      <a16:colId xmlns:a16="http://schemas.microsoft.com/office/drawing/2014/main" val="2400550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224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[1, 2, 3, 4]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[1, 2, 3, 4]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006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[0, 0, 0, 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[0, 0, 0, 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592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[0, 0, 0, 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[0, 0, 0, 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87483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75D7821-4ABE-A128-C3DA-BD06544B6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62907"/>
              </p:ext>
            </p:extLst>
          </p:nvPr>
        </p:nvGraphicFramePr>
        <p:xfrm>
          <a:off x="322275" y="2882879"/>
          <a:ext cx="6032774" cy="3395091"/>
        </p:xfrm>
        <a:graphic>
          <a:graphicData uri="http://schemas.openxmlformats.org/drawingml/2006/table">
            <a:tbl>
              <a:tblPr/>
              <a:tblGrid>
                <a:gridCol w="1668596">
                  <a:extLst>
                    <a:ext uri="{9D8B030D-6E8A-4147-A177-3AD203B41FA5}">
                      <a16:colId xmlns:a16="http://schemas.microsoft.com/office/drawing/2014/main" val="1224851349"/>
                    </a:ext>
                  </a:extLst>
                </a:gridCol>
                <a:gridCol w="4364178">
                  <a:extLst>
                    <a:ext uri="{9D8B030D-6E8A-4147-A177-3AD203B41FA5}">
                      <a16:colId xmlns:a16="http://schemas.microsoft.com/office/drawing/2014/main" val="681241877"/>
                    </a:ext>
                  </a:extLst>
                </a:gridCol>
              </a:tblGrid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값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45805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[w1, w2, w3, w4]=[1.0, 2.0, 3.0, 4.0]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565771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Adam (momentum m, variance v)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005228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Learning rate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129836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개수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 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DP degree = 2)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022014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 → x₁ = 1, GPU₂ → x₂ = 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612043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Target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 = 0 (MSE Loss = ½(</a:t>
                      </a:r>
                      <a:r>
                        <a:rPr lang="en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w·x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− 0)²)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953929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4B6CEF11-A7F3-AF23-BACD-A91C27145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63" y="3790027"/>
            <a:ext cx="12192000" cy="0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8394" rIns="0" bIns="9839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D5EF59-AE9E-8F80-C8BC-B85350D32B15}"/>
              </a:ext>
            </a:extLst>
          </p:cNvPr>
          <p:cNvSpPr txBox="1"/>
          <p:nvPr/>
        </p:nvSpPr>
        <p:spPr>
          <a:xfrm>
            <a:off x="7286236" y="4720458"/>
            <a:ext cx="431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 &amp; (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m,v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kumimoji="1"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모두 동일한 복제본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가짐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3B2652-AA9E-AEAA-EE0F-7E4D6E6C3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03361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329BE-79F2-7913-4860-EB4856233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9F1AE-C018-57AF-E871-20307956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DEA3F-522B-C8BE-CBD2-A847E40163FB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1586AA6-D983-ABCC-56F9-D845AE192015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en-US" altLang="ko-KR" sz="2400" b="1" u="sng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Vanilla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vs. Zero-1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(3) Forward &amp; Backward</a:t>
            </a:r>
          </a:p>
          <a:p>
            <a:pPr lvl="1">
              <a:lnSpc>
                <a:spcPct val="150000"/>
              </a:lnSpc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손실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½(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w·x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− 0)² →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·(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w·x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56F31D9-565E-9739-FCE9-BC349E2588E6}"/>
              </a:ext>
            </a:extLst>
          </p:cNvPr>
          <p:cNvSpPr txBox="1">
            <a:spLocks/>
          </p:cNvSpPr>
          <p:nvPr/>
        </p:nvSpPr>
        <p:spPr>
          <a:xfrm>
            <a:off x="6727142" y="2262659"/>
            <a:ext cx="5382970" cy="64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(4)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3C86AF9-B668-416C-E0C5-96BD2738A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63" y="3790027"/>
            <a:ext cx="12192000" cy="0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8394" rIns="0" bIns="9839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83B523-D574-62CC-4D54-CA6350FF6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743063"/>
              </p:ext>
            </p:extLst>
          </p:nvPr>
        </p:nvGraphicFramePr>
        <p:xfrm>
          <a:off x="470143" y="3429000"/>
          <a:ext cx="5439338" cy="1528185"/>
        </p:xfrm>
        <a:graphic>
          <a:graphicData uri="http://schemas.openxmlformats.org/drawingml/2006/table">
            <a:tbl>
              <a:tblPr/>
              <a:tblGrid>
                <a:gridCol w="813968">
                  <a:extLst>
                    <a:ext uri="{9D8B030D-6E8A-4147-A177-3AD203B41FA5}">
                      <a16:colId xmlns:a16="http://schemas.microsoft.com/office/drawing/2014/main" val="2698181568"/>
                    </a:ext>
                  </a:extLst>
                </a:gridCol>
                <a:gridCol w="2305250">
                  <a:extLst>
                    <a:ext uri="{9D8B030D-6E8A-4147-A177-3AD203B41FA5}">
                      <a16:colId xmlns:a16="http://schemas.microsoft.com/office/drawing/2014/main" val="4286821812"/>
                    </a:ext>
                  </a:extLst>
                </a:gridCol>
                <a:gridCol w="2320120">
                  <a:extLst>
                    <a:ext uri="{9D8B030D-6E8A-4147-A177-3AD203B41FA5}">
                      <a16:colId xmlns:a16="http://schemas.microsoft.com/office/drawing/2014/main" val="291103951"/>
                    </a:ext>
                  </a:extLst>
                </a:gridCol>
              </a:tblGrid>
              <a:tr h="509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 (x=1)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GPU₂ (x=2)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546212"/>
                  </a:ext>
                </a:extLst>
              </a:tr>
              <a:tr h="509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w·x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(1+2+3+4)*1 = 10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(1+2+3+4)*2 = 20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891106"/>
                  </a:ext>
                </a:extLst>
              </a:tr>
              <a:tr h="509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</a:t>
                      </a:r>
                      <a:endParaRPr lang="en-US" altLang="ko-KR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[10, 10, 10, 10]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[40, 40, 40, 40]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1296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B06F0E2-4F6E-C6F2-A78D-2830C91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767" y="2983327"/>
            <a:ext cx="3830215" cy="13436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883C7E-1ADC-0D86-3718-B4B7C1F9F7EF}"/>
              </a:ext>
            </a:extLst>
          </p:cNvPr>
          <p:cNvSpPr txBox="1"/>
          <p:nvPr/>
        </p:nvSpPr>
        <p:spPr>
          <a:xfrm>
            <a:off x="7322091" y="4353264"/>
            <a:ext cx="5091559" cy="37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=&gt; </a:t>
            </a:r>
            <a:r>
              <a:rPr kumimoji="1" lang="ko-KR" altLang="en-US" dirty="0"/>
              <a:t>이걸 다시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모든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로 분배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E16B1B-B3A1-0396-59BD-281F55D7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199551"/>
              </p:ext>
            </p:extLst>
          </p:nvPr>
        </p:nvGraphicFramePr>
        <p:xfrm>
          <a:off x="7317245" y="4957184"/>
          <a:ext cx="3693737" cy="1343664"/>
        </p:xfrm>
        <a:graphic>
          <a:graphicData uri="http://schemas.openxmlformats.org/drawingml/2006/table">
            <a:tbl>
              <a:tblPr/>
              <a:tblGrid>
                <a:gridCol w="1111937">
                  <a:extLst>
                    <a:ext uri="{9D8B030D-6E8A-4147-A177-3AD203B41FA5}">
                      <a16:colId xmlns:a16="http://schemas.microsoft.com/office/drawing/2014/main" val="3971644132"/>
                    </a:ext>
                  </a:extLst>
                </a:gridCol>
                <a:gridCol w="2581800">
                  <a:extLst>
                    <a:ext uri="{9D8B030D-6E8A-4147-A177-3AD203B41FA5}">
                      <a16:colId xmlns:a16="http://schemas.microsoft.com/office/drawing/2014/main" val="4230901890"/>
                    </a:ext>
                  </a:extLst>
                </a:gridCol>
              </a:tblGrid>
              <a:tr h="447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shard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066"/>
                  </a:ext>
                </a:extLst>
              </a:tr>
              <a:tr h="447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[25,25,25,25]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156156"/>
                  </a:ext>
                </a:extLst>
              </a:tr>
              <a:tr h="447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[25,25,25,25]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0921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18DA1D-5BB2-4BC3-1EA6-A4EFC9B1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98661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96B1F-6C1D-5C2A-D439-CD01F3E6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771F2-290A-2118-8F0E-52C511F8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1B831-F0F6-D78E-6F47-632238E96F43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CD58DE8-95A6-3938-2A6A-55D73FE06B59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en-US" altLang="ko-KR" sz="2400" b="1" u="sng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Vanilla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vs. Zero-1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(5) Update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C6F01A9-5B19-09B3-B8B4-6EC11A9A4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63" y="3790027"/>
            <a:ext cx="12192000" cy="0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8394" rIns="0" bIns="9839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7" name="내용 개체 틀 3">
            <a:extLst>
              <a:ext uri="{FF2B5EF4-FFF2-40B4-BE49-F238E27FC236}">
                <a16:creationId xmlns:a16="http://schemas.microsoft.com/office/drawing/2014/main" id="{240EB368-ADA3-AEFB-D28E-75FAFFE5A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05043"/>
              </p:ext>
            </p:extLst>
          </p:nvPr>
        </p:nvGraphicFramePr>
        <p:xfrm>
          <a:off x="2034074" y="2642116"/>
          <a:ext cx="4490344" cy="1943100"/>
        </p:xfrm>
        <a:graphic>
          <a:graphicData uri="http://schemas.openxmlformats.org/drawingml/2006/table">
            <a:tbl>
              <a:tblPr/>
              <a:tblGrid>
                <a:gridCol w="1211278">
                  <a:extLst>
                    <a:ext uri="{9D8B030D-6E8A-4147-A177-3AD203B41FA5}">
                      <a16:colId xmlns:a16="http://schemas.microsoft.com/office/drawing/2014/main" val="768440916"/>
                    </a:ext>
                  </a:extLst>
                </a:gridCol>
                <a:gridCol w="1553843">
                  <a:extLst>
                    <a:ext uri="{9D8B030D-6E8A-4147-A177-3AD203B41FA5}">
                      <a16:colId xmlns:a16="http://schemas.microsoft.com/office/drawing/2014/main" val="2799302069"/>
                    </a:ext>
                  </a:extLst>
                </a:gridCol>
                <a:gridCol w="1725223">
                  <a:extLst>
                    <a:ext uri="{9D8B030D-6E8A-4147-A177-3AD203B41FA5}">
                      <a16:colId xmlns:a16="http://schemas.microsoft.com/office/drawing/2014/main" val="688054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업데이트 결과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7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w₃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4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127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5E7C7F6-4F44-4BE7-7122-72F550E4D20E}"/>
              </a:ext>
            </a:extLst>
          </p:cNvPr>
          <p:cNvSpPr txBox="1"/>
          <p:nvPr/>
        </p:nvSpPr>
        <p:spPr>
          <a:xfrm>
            <a:off x="820909" y="3429000"/>
            <a:ext cx="21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GPU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1:</a:t>
            </a:r>
            <a:endParaRPr kumimoji="1"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A21742-E327-EBAB-8359-2FDCDFCEEC9A}"/>
              </a:ext>
            </a:extLst>
          </p:cNvPr>
          <p:cNvSpPr txBox="1"/>
          <p:nvPr/>
        </p:nvSpPr>
        <p:spPr>
          <a:xfrm>
            <a:off x="820909" y="5134510"/>
            <a:ext cx="21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GPU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2:</a:t>
            </a:r>
            <a:endParaRPr kumimoji="1" lang="ko-KR" altLang="en-US" b="1" dirty="0"/>
          </a:p>
        </p:txBody>
      </p:sp>
      <p:graphicFrame>
        <p:nvGraphicFramePr>
          <p:cNvPr id="31" name="내용 개체 틀 3">
            <a:extLst>
              <a:ext uri="{FF2B5EF4-FFF2-40B4-BE49-F238E27FC236}">
                <a16:creationId xmlns:a16="http://schemas.microsoft.com/office/drawing/2014/main" id="{EA587EF1-A753-5BA9-98F8-EC2AC2BB44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417350"/>
              </p:ext>
            </p:extLst>
          </p:nvPr>
        </p:nvGraphicFramePr>
        <p:xfrm>
          <a:off x="2034074" y="4761577"/>
          <a:ext cx="4490344" cy="1943100"/>
        </p:xfrm>
        <a:graphic>
          <a:graphicData uri="http://schemas.openxmlformats.org/drawingml/2006/table">
            <a:tbl>
              <a:tblPr/>
              <a:tblGrid>
                <a:gridCol w="1211278">
                  <a:extLst>
                    <a:ext uri="{9D8B030D-6E8A-4147-A177-3AD203B41FA5}">
                      <a16:colId xmlns:a16="http://schemas.microsoft.com/office/drawing/2014/main" val="768440916"/>
                    </a:ext>
                  </a:extLst>
                </a:gridCol>
                <a:gridCol w="1553843">
                  <a:extLst>
                    <a:ext uri="{9D8B030D-6E8A-4147-A177-3AD203B41FA5}">
                      <a16:colId xmlns:a16="http://schemas.microsoft.com/office/drawing/2014/main" val="2799302069"/>
                    </a:ext>
                  </a:extLst>
                </a:gridCol>
                <a:gridCol w="1725223">
                  <a:extLst>
                    <a:ext uri="{9D8B030D-6E8A-4147-A177-3AD203B41FA5}">
                      <a16:colId xmlns:a16="http://schemas.microsoft.com/office/drawing/2014/main" val="688054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업데이트 결과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7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w₃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4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127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F0BD46-4984-F9F5-44CE-358807DC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63214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EB2A9-0CD4-7B7C-91E2-D2CC7615A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3A3BD-B38C-E53C-5ADB-06E10CA14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41708-E639-309B-ED90-D22ACD08010E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501925-5EED-F5D3-7754-D0E5F2116EEF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en-US" altLang="ko-KR" sz="2400" b="1" u="sng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Vanilla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vs. Zero-1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Setting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58F439D-A745-7A2D-4DF5-D5600337EF56}"/>
              </a:ext>
            </a:extLst>
          </p:cNvPr>
          <p:cNvSpPr txBox="1">
            <a:spLocks/>
          </p:cNvSpPr>
          <p:nvPr/>
        </p:nvSpPr>
        <p:spPr>
          <a:xfrm>
            <a:off x="7076731" y="2262659"/>
            <a:ext cx="5382970" cy="64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Vanilla DP (X), Zero-1 (O)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66A323-78AD-FF50-2ABE-6F8412B60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413981"/>
              </p:ext>
            </p:extLst>
          </p:nvPr>
        </p:nvGraphicFramePr>
        <p:xfrm>
          <a:off x="6960358" y="2882879"/>
          <a:ext cx="4909367" cy="1554480"/>
        </p:xfrm>
        <a:graphic>
          <a:graphicData uri="http://schemas.openxmlformats.org/drawingml/2006/table">
            <a:tbl>
              <a:tblPr/>
              <a:tblGrid>
                <a:gridCol w="1255624">
                  <a:extLst>
                    <a:ext uri="{9D8B030D-6E8A-4147-A177-3AD203B41FA5}">
                      <a16:colId xmlns:a16="http://schemas.microsoft.com/office/drawing/2014/main" val="3733716074"/>
                    </a:ext>
                  </a:extLst>
                </a:gridCol>
                <a:gridCol w="1767785">
                  <a:extLst>
                    <a:ext uri="{9D8B030D-6E8A-4147-A177-3AD203B41FA5}">
                      <a16:colId xmlns:a16="http://schemas.microsoft.com/office/drawing/2014/main" val="564021539"/>
                    </a:ext>
                  </a:extLst>
                </a:gridCol>
                <a:gridCol w="1885958">
                  <a:extLst>
                    <a:ext uri="{9D8B030D-6E8A-4147-A177-3AD203B41FA5}">
                      <a16:colId xmlns:a16="http://schemas.microsoft.com/office/drawing/2014/main" val="2400550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224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[1, 2, 3, 4]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[1, 2, 3, 4]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006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[0, 0, 0, 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[0, 0, 0, 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592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[0, 0, 0, 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[0, 0, 0, 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87483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D9BA8A-57F7-F0AB-A3E0-8D3FD5E7BC6B}"/>
              </a:ext>
            </a:extLst>
          </p:cNvPr>
          <p:cNvGraphicFramePr>
            <a:graphicFrameLocks noGrp="1"/>
          </p:cNvGraphicFramePr>
          <p:nvPr/>
        </p:nvGraphicFramePr>
        <p:xfrm>
          <a:off x="322275" y="2882879"/>
          <a:ext cx="6032774" cy="3395091"/>
        </p:xfrm>
        <a:graphic>
          <a:graphicData uri="http://schemas.openxmlformats.org/drawingml/2006/table">
            <a:tbl>
              <a:tblPr/>
              <a:tblGrid>
                <a:gridCol w="1668596">
                  <a:extLst>
                    <a:ext uri="{9D8B030D-6E8A-4147-A177-3AD203B41FA5}">
                      <a16:colId xmlns:a16="http://schemas.microsoft.com/office/drawing/2014/main" val="1224851349"/>
                    </a:ext>
                  </a:extLst>
                </a:gridCol>
                <a:gridCol w="4364178">
                  <a:extLst>
                    <a:ext uri="{9D8B030D-6E8A-4147-A177-3AD203B41FA5}">
                      <a16:colId xmlns:a16="http://schemas.microsoft.com/office/drawing/2014/main" val="681241877"/>
                    </a:ext>
                  </a:extLst>
                </a:gridCol>
              </a:tblGrid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값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45805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[w1, w2, w3, w4]=[1.0, 2.0, 3.0, 4.0]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565771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Adam (momentum m, variance v)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005228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Learning rate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129836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개수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 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DP degree = 2)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022014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 → x₁ = 1, GPU₂ → x₂ = 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612043"/>
                  </a:ext>
                </a:extLst>
              </a:tr>
              <a:tr h="4850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Target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 = 0 (MSE Loss = ½(</a:t>
                      </a:r>
                      <a:r>
                        <a:rPr lang="en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w·x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− 0)²)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953929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78E2880C-55AD-2C35-7ACE-F7387870D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63" y="3790027"/>
            <a:ext cx="12192000" cy="0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8394" rIns="0" bIns="9839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48F81A5-E2B8-2060-7277-33F19F157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503688"/>
              </p:ext>
            </p:extLst>
          </p:nvPr>
        </p:nvGraphicFramePr>
        <p:xfrm>
          <a:off x="6960358" y="5089790"/>
          <a:ext cx="4909367" cy="1554480"/>
        </p:xfrm>
        <a:graphic>
          <a:graphicData uri="http://schemas.openxmlformats.org/drawingml/2006/table">
            <a:tbl>
              <a:tblPr/>
              <a:tblGrid>
                <a:gridCol w="1255624">
                  <a:extLst>
                    <a:ext uri="{9D8B030D-6E8A-4147-A177-3AD203B41FA5}">
                      <a16:colId xmlns:a16="http://schemas.microsoft.com/office/drawing/2014/main" val="3733716074"/>
                    </a:ext>
                  </a:extLst>
                </a:gridCol>
                <a:gridCol w="1767785">
                  <a:extLst>
                    <a:ext uri="{9D8B030D-6E8A-4147-A177-3AD203B41FA5}">
                      <a16:colId xmlns:a16="http://schemas.microsoft.com/office/drawing/2014/main" val="564021539"/>
                    </a:ext>
                  </a:extLst>
                </a:gridCol>
                <a:gridCol w="1885958">
                  <a:extLst>
                    <a:ext uri="{9D8B030D-6E8A-4147-A177-3AD203B41FA5}">
                      <a16:colId xmlns:a16="http://schemas.microsoft.com/office/drawing/2014/main" val="2400550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224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[1, 2, 3, 4]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[1, 2, 3, 4]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006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[m1, m2, -, -]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[-, -, m3, m4]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592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[v1, v2, -, -]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[-, -, v3, v4]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874830"/>
                  </a:ext>
                </a:extLst>
              </a:tr>
            </a:tbl>
          </a:graphicData>
        </a:graphic>
      </p:graphicFrame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3968277F-2DC1-CC24-95C3-F1682B142552}"/>
              </a:ext>
            </a:extLst>
          </p:cNvPr>
          <p:cNvSpPr/>
          <p:nvPr/>
        </p:nvSpPr>
        <p:spPr>
          <a:xfrm>
            <a:off x="9087494" y="4539598"/>
            <a:ext cx="466477" cy="35994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곱하기 11">
            <a:extLst>
              <a:ext uri="{FF2B5EF4-FFF2-40B4-BE49-F238E27FC236}">
                <a16:creationId xmlns:a16="http://schemas.microsoft.com/office/drawing/2014/main" id="{D03C74F1-07AE-4BC8-2F10-4711800D3F42}"/>
              </a:ext>
            </a:extLst>
          </p:cNvPr>
          <p:cNvSpPr/>
          <p:nvPr/>
        </p:nvSpPr>
        <p:spPr>
          <a:xfrm>
            <a:off x="5954284" y="2112546"/>
            <a:ext cx="6732896" cy="3016148"/>
          </a:xfrm>
          <a:prstGeom prst="mathMultiply">
            <a:avLst>
              <a:gd name="adj1" fmla="val 58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31245-6839-F021-0D0C-B0D976EA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792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41F4E-6AF9-CBB4-0231-1138FC844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68F7C-5413-2AE2-28E5-6F4B00A6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D62AF-F191-D394-D8D2-06A13118B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2"/>
            <a:ext cx="11648089" cy="524991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기본적인 학습 루프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모델을 단일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학습할 때는 크게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단계가 반복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pass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pass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Optimization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step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분산학습도 결국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 세 과정을 분산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하는 것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0F894-671A-D9F0-0396-D6639DF14D8E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EEFBB-1829-FF85-A0CA-FEFA8A6F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14011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3F721-1DB3-0E7B-4DDB-8414EF41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CF23A-0547-9DE8-7B57-66DC1539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AB336-8055-2AF9-E118-429CBE99A457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6775E7-B6C3-889B-BEB6-1C5A9D9D9983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en-US" altLang="ko-KR" sz="2400" b="1" u="sng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Vanilla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vs. Zero-1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(3) Forward &amp; Backward</a:t>
            </a:r>
          </a:p>
          <a:p>
            <a:pPr lvl="1">
              <a:lnSpc>
                <a:spcPct val="150000"/>
              </a:lnSpc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손실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½(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w·x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− 0)² →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·(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w·x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2CAF337-75A4-2A27-6F6E-6D3C27FD8114}"/>
              </a:ext>
            </a:extLst>
          </p:cNvPr>
          <p:cNvSpPr txBox="1">
            <a:spLocks/>
          </p:cNvSpPr>
          <p:nvPr/>
        </p:nvSpPr>
        <p:spPr>
          <a:xfrm>
            <a:off x="6727142" y="2262659"/>
            <a:ext cx="5382970" cy="645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(4) All-reduce (X),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Reduce-Scatter (O)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23D36AF-C14A-5EBB-E4EC-BA41B3403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63" y="3790027"/>
            <a:ext cx="12192000" cy="0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8394" rIns="0" bIns="9839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66BC089-8D4B-7221-4EC1-2911A92DD913}"/>
              </a:ext>
            </a:extLst>
          </p:cNvPr>
          <p:cNvGraphicFramePr>
            <a:graphicFrameLocks noGrp="1"/>
          </p:cNvGraphicFramePr>
          <p:nvPr/>
        </p:nvGraphicFramePr>
        <p:xfrm>
          <a:off x="470143" y="3429000"/>
          <a:ext cx="5439338" cy="1528185"/>
        </p:xfrm>
        <a:graphic>
          <a:graphicData uri="http://schemas.openxmlformats.org/drawingml/2006/table">
            <a:tbl>
              <a:tblPr/>
              <a:tblGrid>
                <a:gridCol w="813968">
                  <a:extLst>
                    <a:ext uri="{9D8B030D-6E8A-4147-A177-3AD203B41FA5}">
                      <a16:colId xmlns:a16="http://schemas.microsoft.com/office/drawing/2014/main" val="2698181568"/>
                    </a:ext>
                  </a:extLst>
                </a:gridCol>
                <a:gridCol w="2305250">
                  <a:extLst>
                    <a:ext uri="{9D8B030D-6E8A-4147-A177-3AD203B41FA5}">
                      <a16:colId xmlns:a16="http://schemas.microsoft.com/office/drawing/2014/main" val="4286821812"/>
                    </a:ext>
                  </a:extLst>
                </a:gridCol>
                <a:gridCol w="2320120">
                  <a:extLst>
                    <a:ext uri="{9D8B030D-6E8A-4147-A177-3AD203B41FA5}">
                      <a16:colId xmlns:a16="http://schemas.microsoft.com/office/drawing/2014/main" val="291103951"/>
                    </a:ext>
                  </a:extLst>
                </a:gridCol>
              </a:tblGrid>
              <a:tr h="509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 (x=1)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GPU₂ (x=2)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546212"/>
                  </a:ext>
                </a:extLst>
              </a:tr>
              <a:tr h="509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w·x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(1+2+3+4)*1 = 10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(1+2+3+4)*2 = 20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891106"/>
                  </a:ext>
                </a:extLst>
              </a:tr>
              <a:tr h="509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</a:t>
                      </a:r>
                      <a:endParaRPr lang="en-US" altLang="ko-KR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[10, 10, 10, 10]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[40, 40, 40, 40]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1296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077D1DD-C12B-C4A4-8151-339C7A0B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767" y="2983327"/>
            <a:ext cx="3830215" cy="13436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91B274-FBF1-1B89-11BC-8922A7E2AFDF}"/>
              </a:ext>
            </a:extLst>
          </p:cNvPr>
          <p:cNvSpPr txBox="1"/>
          <p:nvPr/>
        </p:nvSpPr>
        <p:spPr>
          <a:xfrm>
            <a:off x="7322091" y="4353264"/>
            <a:ext cx="5091559" cy="37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=&gt; </a:t>
            </a:r>
            <a:r>
              <a:rPr kumimoji="1" lang="ko-KR" altLang="en-US" dirty="0"/>
              <a:t>이걸 다시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모든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로 분배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61A3145-BF1C-A0B5-949F-8FB1F20A9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460257"/>
              </p:ext>
            </p:extLst>
          </p:nvPr>
        </p:nvGraphicFramePr>
        <p:xfrm>
          <a:off x="7317245" y="5249917"/>
          <a:ext cx="3693737" cy="1343664"/>
        </p:xfrm>
        <a:graphic>
          <a:graphicData uri="http://schemas.openxmlformats.org/drawingml/2006/table">
            <a:tbl>
              <a:tblPr/>
              <a:tblGrid>
                <a:gridCol w="1111937">
                  <a:extLst>
                    <a:ext uri="{9D8B030D-6E8A-4147-A177-3AD203B41FA5}">
                      <a16:colId xmlns:a16="http://schemas.microsoft.com/office/drawing/2014/main" val="3971644132"/>
                    </a:ext>
                  </a:extLst>
                </a:gridCol>
                <a:gridCol w="2581800">
                  <a:extLst>
                    <a:ext uri="{9D8B030D-6E8A-4147-A177-3AD203B41FA5}">
                      <a16:colId xmlns:a16="http://schemas.microsoft.com/office/drawing/2014/main" val="4230901890"/>
                    </a:ext>
                  </a:extLst>
                </a:gridCol>
              </a:tblGrid>
              <a:tr h="447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shard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066"/>
                  </a:ext>
                </a:extLst>
              </a:tr>
              <a:tr h="447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[25,25,25,25]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156156"/>
                  </a:ext>
                </a:extLst>
              </a:tr>
              <a:tr h="447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[25,25,25,25]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0921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425F41F-78B8-0B52-E7E9-FA279A9D7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996052"/>
              </p:ext>
            </p:extLst>
          </p:nvPr>
        </p:nvGraphicFramePr>
        <p:xfrm>
          <a:off x="2484872" y="5318212"/>
          <a:ext cx="3693737" cy="1343664"/>
        </p:xfrm>
        <a:graphic>
          <a:graphicData uri="http://schemas.openxmlformats.org/drawingml/2006/table">
            <a:tbl>
              <a:tblPr/>
              <a:tblGrid>
                <a:gridCol w="1111937">
                  <a:extLst>
                    <a:ext uri="{9D8B030D-6E8A-4147-A177-3AD203B41FA5}">
                      <a16:colId xmlns:a16="http://schemas.microsoft.com/office/drawing/2014/main" val="3971644132"/>
                    </a:ext>
                  </a:extLst>
                </a:gridCol>
                <a:gridCol w="2581800">
                  <a:extLst>
                    <a:ext uri="{9D8B030D-6E8A-4147-A177-3AD203B41FA5}">
                      <a16:colId xmlns:a16="http://schemas.microsoft.com/office/drawing/2014/main" val="4230901890"/>
                    </a:ext>
                  </a:extLst>
                </a:gridCol>
              </a:tblGrid>
              <a:tr h="447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shard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066"/>
                  </a:ext>
                </a:extLst>
              </a:tr>
              <a:tr h="447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[25,25,-,-]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156156"/>
                  </a:ext>
                </a:extLst>
              </a:tr>
              <a:tr h="447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[-,-,25,25]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09215"/>
                  </a:ext>
                </a:extLst>
              </a:tr>
            </a:tbl>
          </a:graphicData>
        </a:graphic>
      </p:graphicFrame>
      <p:sp>
        <p:nvSpPr>
          <p:cNvPr id="9" name="곱하기 8">
            <a:extLst>
              <a:ext uri="{FF2B5EF4-FFF2-40B4-BE49-F238E27FC236}">
                <a16:creationId xmlns:a16="http://schemas.microsoft.com/office/drawing/2014/main" id="{E286B3C5-778C-C0E0-AF44-4B9A38C28E29}"/>
              </a:ext>
            </a:extLst>
          </p:cNvPr>
          <p:cNvSpPr/>
          <p:nvPr/>
        </p:nvSpPr>
        <p:spPr>
          <a:xfrm>
            <a:off x="5786627" y="4402472"/>
            <a:ext cx="6732896" cy="3016148"/>
          </a:xfrm>
          <a:prstGeom prst="mathMultiply">
            <a:avLst>
              <a:gd name="adj1" fmla="val 58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곱하기 9">
            <a:extLst>
              <a:ext uri="{FF2B5EF4-FFF2-40B4-BE49-F238E27FC236}">
                <a16:creationId xmlns:a16="http://schemas.microsoft.com/office/drawing/2014/main" id="{B5E0700F-C660-9908-4A2D-402F26ACEB4A}"/>
              </a:ext>
            </a:extLst>
          </p:cNvPr>
          <p:cNvSpPr/>
          <p:nvPr/>
        </p:nvSpPr>
        <p:spPr>
          <a:xfrm>
            <a:off x="5761604" y="4154638"/>
            <a:ext cx="6732896" cy="966863"/>
          </a:xfrm>
          <a:prstGeom prst="mathMultiply">
            <a:avLst>
              <a:gd name="adj1" fmla="val 58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9FB0BC32-60B7-12D2-B058-BD8887E472A1}"/>
              </a:ext>
            </a:extLst>
          </p:cNvPr>
          <p:cNvSpPr/>
          <p:nvPr/>
        </p:nvSpPr>
        <p:spPr>
          <a:xfrm rot="5400000">
            <a:off x="6528348" y="5533552"/>
            <a:ext cx="466477" cy="72519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E44491-FF45-89F9-4323-989A1CE5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57987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2B4A6-7A96-3CFD-6D4B-F39C297F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B2AAC-55CD-1220-A6A1-DED32FD76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77BAE-6E24-B3A8-0EFB-A803FD650A6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9130C8-56E4-2AFF-BE3C-1370B0349A3F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en-US" altLang="ko-KR" sz="2400" b="1" u="sng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Vanilla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vs. Zero-1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(5) Update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4BBC36C-6F96-1C6D-5250-47BD48F55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63" y="3790027"/>
            <a:ext cx="12192000" cy="0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8394" rIns="0" bIns="9839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584306EA-22AA-CF72-2029-73CA40E10F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201755"/>
              </p:ext>
            </p:extLst>
          </p:nvPr>
        </p:nvGraphicFramePr>
        <p:xfrm>
          <a:off x="2034074" y="2642116"/>
          <a:ext cx="4490344" cy="1943100"/>
        </p:xfrm>
        <a:graphic>
          <a:graphicData uri="http://schemas.openxmlformats.org/drawingml/2006/table">
            <a:tbl>
              <a:tblPr/>
              <a:tblGrid>
                <a:gridCol w="1211278">
                  <a:extLst>
                    <a:ext uri="{9D8B030D-6E8A-4147-A177-3AD203B41FA5}">
                      <a16:colId xmlns:a16="http://schemas.microsoft.com/office/drawing/2014/main" val="768440916"/>
                    </a:ext>
                  </a:extLst>
                </a:gridCol>
                <a:gridCol w="1553843">
                  <a:extLst>
                    <a:ext uri="{9D8B030D-6E8A-4147-A177-3AD203B41FA5}">
                      <a16:colId xmlns:a16="http://schemas.microsoft.com/office/drawing/2014/main" val="2799302069"/>
                    </a:ext>
                  </a:extLst>
                </a:gridCol>
                <a:gridCol w="1725223">
                  <a:extLst>
                    <a:ext uri="{9D8B030D-6E8A-4147-A177-3AD203B41FA5}">
                      <a16:colId xmlns:a16="http://schemas.microsoft.com/office/drawing/2014/main" val="688054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업데이트 결과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7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w₃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4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12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9C46CB-FAC3-BD87-E25A-D70624DB8681}"/>
              </a:ext>
            </a:extLst>
          </p:cNvPr>
          <p:cNvSpPr txBox="1"/>
          <p:nvPr/>
        </p:nvSpPr>
        <p:spPr>
          <a:xfrm>
            <a:off x="820909" y="3429000"/>
            <a:ext cx="21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GPU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1:</a:t>
            </a:r>
            <a:endParaRPr kumimoji="1"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DA96B-36F2-BF48-1588-20FB3798A5C2}"/>
              </a:ext>
            </a:extLst>
          </p:cNvPr>
          <p:cNvSpPr txBox="1"/>
          <p:nvPr/>
        </p:nvSpPr>
        <p:spPr>
          <a:xfrm>
            <a:off x="820909" y="5134510"/>
            <a:ext cx="21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GPU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2:</a:t>
            </a:r>
            <a:endParaRPr kumimoji="1" lang="ko-KR" altLang="en-US" b="1" dirty="0"/>
          </a:p>
        </p:txBody>
      </p:sp>
      <p:graphicFrame>
        <p:nvGraphicFramePr>
          <p:cNvPr id="13" name="내용 개체 틀 3">
            <a:extLst>
              <a:ext uri="{FF2B5EF4-FFF2-40B4-BE49-F238E27FC236}">
                <a16:creationId xmlns:a16="http://schemas.microsoft.com/office/drawing/2014/main" id="{658BDD14-8CC3-13CD-1545-5D3BB5F5D7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23446"/>
              </p:ext>
            </p:extLst>
          </p:nvPr>
        </p:nvGraphicFramePr>
        <p:xfrm>
          <a:off x="2034074" y="4761577"/>
          <a:ext cx="4490344" cy="1943100"/>
        </p:xfrm>
        <a:graphic>
          <a:graphicData uri="http://schemas.openxmlformats.org/drawingml/2006/table">
            <a:tbl>
              <a:tblPr/>
              <a:tblGrid>
                <a:gridCol w="1211278">
                  <a:extLst>
                    <a:ext uri="{9D8B030D-6E8A-4147-A177-3AD203B41FA5}">
                      <a16:colId xmlns:a16="http://schemas.microsoft.com/office/drawing/2014/main" val="768440916"/>
                    </a:ext>
                  </a:extLst>
                </a:gridCol>
                <a:gridCol w="1553843">
                  <a:extLst>
                    <a:ext uri="{9D8B030D-6E8A-4147-A177-3AD203B41FA5}">
                      <a16:colId xmlns:a16="http://schemas.microsoft.com/office/drawing/2014/main" val="2799302069"/>
                    </a:ext>
                  </a:extLst>
                </a:gridCol>
                <a:gridCol w="1725223">
                  <a:extLst>
                    <a:ext uri="{9D8B030D-6E8A-4147-A177-3AD203B41FA5}">
                      <a16:colId xmlns:a16="http://schemas.microsoft.com/office/drawing/2014/main" val="688054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업데이트 결과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7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w₃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4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1271"/>
                  </a:ext>
                </a:extLst>
              </a:tr>
            </a:tbl>
          </a:graphicData>
        </a:graphic>
      </p:graphicFrame>
      <p:graphicFrame>
        <p:nvGraphicFramePr>
          <p:cNvPr id="14" name="내용 개체 틀 3">
            <a:extLst>
              <a:ext uri="{FF2B5EF4-FFF2-40B4-BE49-F238E27FC236}">
                <a16:creationId xmlns:a16="http://schemas.microsoft.com/office/drawing/2014/main" id="{B1399CFB-0690-5E61-B525-42E25B1BBE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719313"/>
              </p:ext>
            </p:extLst>
          </p:nvPr>
        </p:nvGraphicFramePr>
        <p:xfrm>
          <a:off x="7461641" y="2642116"/>
          <a:ext cx="4490344" cy="1943100"/>
        </p:xfrm>
        <a:graphic>
          <a:graphicData uri="http://schemas.openxmlformats.org/drawingml/2006/table">
            <a:tbl>
              <a:tblPr/>
              <a:tblGrid>
                <a:gridCol w="1211278">
                  <a:extLst>
                    <a:ext uri="{9D8B030D-6E8A-4147-A177-3AD203B41FA5}">
                      <a16:colId xmlns:a16="http://schemas.microsoft.com/office/drawing/2014/main" val="768440916"/>
                    </a:ext>
                  </a:extLst>
                </a:gridCol>
                <a:gridCol w="1553843">
                  <a:extLst>
                    <a:ext uri="{9D8B030D-6E8A-4147-A177-3AD203B41FA5}">
                      <a16:colId xmlns:a16="http://schemas.microsoft.com/office/drawing/2014/main" val="2799302069"/>
                    </a:ext>
                  </a:extLst>
                </a:gridCol>
                <a:gridCol w="1725223">
                  <a:extLst>
                    <a:ext uri="{9D8B030D-6E8A-4147-A177-3AD203B41FA5}">
                      <a16:colId xmlns:a16="http://schemas.microsoft.com/office/drawing/2014/main" val="688054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업데이트 결과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7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ko-KR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4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ko-KR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1271"/>
                  </a:ext>
                </a:extLst>
              </a:tr>
            </a:tbl>
          </a:graphicData>
        </a:graphic>
      </p:graphicFrame>
      <p:graphicFrame>
        <p:nvGraphicFramePr>
          <p:cNvPr id="15" name="내용 개체 틀 3">
            <a:extLst>
              <a:ext uri="{FF2B5EF4-FFF2-40B4-BE49-F238E27FC236}">
                <a16:creationId xmlns:a16="http://schemas.microsoft.com/office/drawing/2014/main" id="{BAD13FA9-65C1-4DA2-46CD-D81666DFBF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534995"/>
              </p:ext>
            </p:extLst>
          </p:nvPr>
        </p:nvGraphicFramePr>
        <p:xfrm>
          <a:off x="7461641" y="4761577"/>
          <a:ext cx="4490344" cy="1943100"/>
        </p:xfrm>
        <a:graphic>
          <a:graphicData uri="http://schemas.openxmlformats.org/drawingml/2006/table">
            <a:tbl>
              <a:tblPr/>
              <a:tblGrid>
                <a:gridCol w="1211278">
                  <a:extLst>
                    <a:ext uri="{9D8B030D-6E8A-4147-A177-3AD203B41FA5}">
                      <a16:colId xmlns:a16="http://schemas.microsoft.com/office/drawing/2014/main" val="768440916"/>
                    </a:ext>
                  </a:extLst>
                </a:gridCol>
                <a:gridCol w="1553843">
                  <a:extLst>
                    <a:ext uri="{9D8B030D-6E8A-4147-A177-3AD203B41FA5}">
                      <a16:colId xmlns:a16="http://schemas.microsoft.com/office/drawing/2014/main" val="2799302069"/>
                    </a:ext>
                  </a:extLst>
                </a:gridCol>
                <a:gridCol w="1725223">
                  <a:extLst>
                    <a:ext uri="{9D8B030D-6E8A-4147-A177-3AD203B41FA5}">
                      <a16:colId xmlns:a16="http://schemas.microsoft.com/office/drawing/2014/main" val="688054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업데이트 결과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7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ko-KR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ko-KR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w₃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4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1271"/>
                  </a:ext>
                </a:extLst>
              </a:tr>
            </a:tbl>
          </a:graphicData>
        </a:graphic>
      </p:graphicFrame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E8013709-1112-BCF2-8B96-D6866A8FD64C}"/>
              </a:ext>
            </a:extLst>
          </p:cNvPr>
          <p:cNvSpPr/>
          <p:nvPr/>
        </p:nvSpPr>
        <p:spPr>
          <a:xfrm rot="16200000">
            <a:off x="6810269" y="4526789"/>
            <a:ext cx="466477" cy="46957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곱하기 16">
            <a:extLst>
              <a:ext uri="{FF2B5EF4-FFF2-40B4-BE49-F238E27FC236}">
                <a16:creationId xmlns:a16="http://schemas.microsoft.com/office/drawing/2014/main" id="{DEA8FFC7-622F-595E-838C-EB4E56535EB7}"/>
              </a:ext>
            </a:extLst>
          </p:cNvPr>
          <p:cNvSpPr/>
          <p:nvPr/>
        </p:nvSpPr>
        <p:spPr>
          <a:xfrm>
            <a:off x="820909" y="2096423"/>
            <a:ext cx="6732896" cy="3016148"/>
          </a:xfrm>
          <a:prstGeom prst="mathMultiply">
            <a:avLst>
              <a:gd name="adj1" fmla="val 58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곱하기 17">
            <a:extLst>
              <a:ext uri="{FF2B5EF4-FFF2-40B4-BE49-F238E27FC236}">
                <a16:creationId xmlns:a16="http://schemas.microsoft.com/office/drawing/2014/main" id="{F5AF961F-5BF7-429C-44CC-D99DA419E587}"/>
              </a:ext>
            </a:extLst>
          </p:cNvPr>
          <p:cNvSpPr/>
          <p:nvPr/>
        </p:nvSpPr>
        <p:spPr>
          <a:xfrm>
            <a:off x="912798" y="4253697"/>
            <a:ext cx="6732896" cy="3016148"/>
          </a:xfrm>
          <a:prstGeom prst="mathMultiply">
            <a:avLst>
              <a:gd name="adj1" fmla="val 580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65B200-336F-7C02-9C48-50D0AD346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19589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AB2AD-53F1-960B-5EA5-C0494C0A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88613-F6C5-6801-CFD2-A150189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6D13D-A4B3-0609-D325-DF24DC40B78A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A56EEBF-82B6-788B-3AD7-E6924AB67F3B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en-US" altLang="ko-KR" sz="2400" b="1" u="sng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Vanilla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vs. Zero-1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(6)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All-gather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6478191-32FA-DC78-188D-62C9A86AF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63" y="3790027"/>
            <a:ext cx="12192000" cy="0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8394" rIns="0" bIns="9839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A0F39-E5F7-927C-2903-A42FD2DB3DC3}"/>
              </a:ext>
            </a:extLst>
          </p:cNvPr>
          <p:cNvSpPr txBox="1"/>
          <p:nvPr/>
        </p:nvSpPr>
        <p:spPr>
          <a:xfrm>
            <a:off x="820909" y="3429000"/>
            <a:ext cx="21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GPU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1:</a:t>
            </a:r>
            <a:endParaRPr kumimoji="1"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272317-3102-47E6-1DED-D2115277CBBA}"/>
              </a:ext>
            </a:extLst>
          </p:cNvPr>
          <p:cNvSpPr txBox="1"/>
          <p:nvPr/>
        </p:nvSpPr>
        <p:spPr>
          <a:xfrm>
            <a:off x="820909" y="5134510"/>
            <a:ext cx="21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GPU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2:</a:t>
            </a:r>
            <a:endParaRPr kumimoji="1" lang="ko-KR" altLang="en-US" b="1" dirty="0"/>
          </a:p>
        </p:txBody>
      </p:sp>
      <p:graphicFrame>
        <p:nvGraphicFramePr>
          <p:cNvPr id="14" name="내용 개체 틀 3">
            <a:extLst>
              <a:ext uri="{FF2B5EF4-FFF2-40B4-BE49-F238E27FC236}">
                <a16:creationId xmlns:a16="http://schemas.microsoft.com/office/drawing/2014/main" id="{DA4D5C60-E74B-15B2-DFD0-7799FF3B0E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7128524"/>
              </p:ext>
            </p:extLst>
          </p:nvPr>
        </p:nvGraphicFramePr>
        <p:xfrm>
          <a:off x="2207251" y="2642116"/>
          <a:ext cx="4490344" cy="1943100"/>
        </p:xfrm>
        <a:graphic>
          <a:graphicData uri="http://schemas.openxmlformats.org/drawingml/2006/table">
            <a:tbl>
              <a:tblPr/>
              <a:tblGrid>
                <a:gridCol w="1211278">
                  <a:extLst>
                    <a:ext uri="{9D8B030D-6E8A-4147-A177-3AD203B41FA5}">
                      <a16:colId xmlns:a16="http://schemas.microsoft.com/office/drawing/2014/main" val="768440916"/>
                    </a:ext>
                  </a:extLst>
                </a:gridCol>
                <a:gridCol w="1553843">
                  <a:extLst>
                    <a:ext uri="{9D8B030D-6E8A-4147-A177-3AD203B41FA5}">
                      <a16:colId xmlns:a16="http://schemas.microsoft.com/office/drawing/2014/main" val="2799302069"/>
                    </a:ext>
                  </a:extLst>
                </a:gridCol>
                <a:gridCol w="1725223">
                  <a:extLst>
                    <a:ext uri="{9D8B030D-6E8A-4147-A177-3AD203B41FA5}">
                      <a16:colId xmlns:a16="http://schemas.microsoft.com/office/drawing/2014/main" val="688054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업데이트 결과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7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ko-KR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4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ko-KR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1271"/>
                  </a:ext>
                </a:extLst>
              </a:tr>
            </a:tbl>
          </a:graphicData>
        </a:graphic>
      </p:graphicFrame>
      <p:graphicFrame>
        <p:nvGraphicFramePr>
          <p:cNvPr id="15" name="내용 개체 틀 3">
            <a:extLst>
              <a:ext uri="{FF2B5EF4-FFF2-40B4-BE49-F238E27FC236}">
                <a16:creationId xmlns:a16="http://schemas.microsoft.com/office/drawing/2014/main" id="{EB8CF8CF-A7D2-DB4A-60FE-D1F193449B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2252079"/>
              </p:ext>
            </p:extLst>
          </p:nvPr>
        </p:nvGraphicFramePr>
        <p:xfrm>
          <a:off x="2207251" y="4761577"/>
          <a:ext cx="4490344" cy="1943100"/>
        </p:xfrm>
        <a:graphic>
          <a:graphicData uri="http://schemas.openxmlformats.org/drawingml/2006/table">
            <a:tbl>
              <a:tblPr/>
              <a:tblGrid>
                <a:gridCol w="1211278">
                  <a:extLst>
                    <a:ext uri="{9D8B030D-6E8A-4147-A177-3AD203B41FA5}">
                      <a16:colId xmlns:a16="http://schemas.microsoft.com/office/drawing/2014/main" val="768440916"/>
                    </a:ext>
                  </a:extLst>
                </a:gridCol>
                <a:gridCol w="1553843">
                  <a:extLst>
                    <a:ext uri="{9D8B030D-6E8A-4147-A177-3AD203B41FA5}">
                      <a16:colId xmlns:a16="http://schemas.microsoft.com/office/drawing/2014/main" val="2799302069"/>
                    </a:ext>
                  </a:extLst>
                </a:gridCol>
                <a:gridCol w="1725223">
                  <a:extLst>
                    <a:ext uri="{9D8B030D-6E8A-4147-A177-3AD203B41FA5}">
                      <a16:colId xmlns:a16="http://schemas.microsoft.com/office/drawing/2014/main" val="688054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업데이트 결과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7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ko-KR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ko-KR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w₃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4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1271"/>
                  </a:ext>
                </a:extLst>
              </a:tr>
            </a:tbl>
          </a:graphicData>
        </a:graphic>
      </p:graphicFrame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46583471-C896-A8E7-6F4C-F3C02808C340}"/>
              </a:ext>
            </a:extLst>
          </p:cNvPr>
          <p:cNvSpPr/>
          <p:nvPr/>
        </p:nvSpPr>
        <p:spPr>
          <a:xfrm rot="18745283">
            <a:off x="6875157" y="3916268"/>
            <a:ext cx="466477" cy="46957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7" name="내용 개체 틀 3">
            <a:extLst>
              <a:ext uri="{FF2B5EF4-FFF2-40B4-BE49-F238E27FC236}">
                <a16:creationId xmlns:a16="http://schemas.microsoft.com/office/drawing/2014/main" id="{FEAAABE3-E788-1E64-7FC1-F8CBE5977F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7059152"/>
              </p:ext>
            </p:extLst>
          </p:nvPr>
        </p:nvGraphicFramePr>
        <p:xfrm>
          <a:off x="7519195" y="3613666"/>
          <a:ext cx="4490344" cy="1943100"/>
        </p:xfrm>
        <a:graphic>
          <a:graphicData uri="http://schemas.openxmlformats.org/drawingml/2006/table">
            <a:tbl>
              <a:tblPr/>
              <a:tblGrid>
                <a:gridCol w="1211278">
                  <a:extLst>
                    <a:ext uri="{9D8B030D-6E8A-4147-A177-3AD203B41FA5}">
                      <a16:colId xmlns:a16="http://schemas.microsoft.com/office/drawing/2014/main" val="768440916"/>
                    </a:ext>
                  </a:extLst>
                </a:gridCol>
                <a:gridCol w="1553843">
                  <a:extLst>
                    <a:ext uri="{9D8B030D-6E8A-4147-A177-3AD203B41FA5}">
                      <a16:colId xmlns:a16="http://schemas.microsoft.com/office/drawing/2014/main" val="2799302069"/>
                    </a:ext>
                  </a:extLst>
                </a:gridCol>
                <a:gridCol w="1725223">
                  <a:extLst>
                    <a:ext uri="{9D8B030D-6E8A-4147-A177-3AD203B41FA5}">
                      <a16:colId xmlns:a16="http://schemas.microsoft.com/office/drawing/2014/main" val="688054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업데이트 결과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7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w₂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−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w₃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54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4 − 0.1×25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1271"/>
                  </a:ext>
                </a:extLst>
              </a:tr>
            </a:tbl>
          </a:graphicData>
        </a:graphic>
      </p:graphicFrame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1C8FBC5D-9C4E-ADED-49A9-6453E8CD9CBE}"/>
              </a:ext>
            </a:extLst>
          </p:cNvPr>
          <p:cNvSpPr/>
          <p:nvPr/>
        </p:nvSpPr>
        <p:spPr>
          <a:xfrm rot="13905413">
            <a:off x="6917112" y="5031670"/>
            <a:ext cx="466477" cy="46957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A37ADE-8236-864C-57CA-B1B3C54C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95391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36625-A3BE-7B35-D074-CE832276E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98581-5442-2801-4211-D8932C68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D296B-1CD3-0EBA-5277-248A3F8687AB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BBAAEAC-8498-260A-3819-6B46A5688258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Zero-2: Optimizer State + Gradient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줄 요약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state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Gradient DP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축으로 나눠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저장하자!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state를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shard했다면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그에 대응되는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Gradient도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shard하는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게 논리적이지 않겠는가?”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6572DE-17B0-583A-1D34-080B2FC8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329" y="3615669"/>
            <a:ext cx="4368278" cy="27712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67B06D-B1E5-44C0-FCAF-7744AA85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2" y="3675727"/>
            <a:ext cx="4225776" cy="2842056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CF3FE4DB-28B2-7E32-DA30-A38582BAE320}"/>
              </a:ext>
            </a:extLst>
          </p:cNvPr>
          <p:cNvSpPr/>
          <p:nvPr/>
        </p:nvSpPr>
        <p:spPr>
          <a:xfrm>
            <a:off x="5416909" y="4856481"/>
            <a:ext cx="885920" cy="39106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1EB90D-70DA-179A-6533-04D869C6FD7E}"/>
              </a:ext>
            </a:extLst>
          </p:cNvPr>
          <p:cNvSpPr/>
          <p:nvPr/>
        </p:nvSpPr>
        <p:spPr>
          <a:xfrm>
            <a:off x="676582" y="5001306"/>
            <a:ext cx="4225776" cy="40753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7FADF0-9061-59FA-CB32-83968ADE2CC2}"/>
              </a:ext>
            </a:extLst>
          </p:cNvPr>
          <p:cNvSpPr/>
          <p:nvPr/>
        </p:nvSpPr>
        <p:spPr>
          <a:xfrm>
            <a:off x="6813329" y="4208537"/>
            <a:ext cx="4225776" cy="40753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9E8A64A-13BA-6253-E361-46CEE844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96502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7BB8E-D878-DCF4-65F3-1BFE51721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DE63-B014-47C9-C155-4305F93C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EDEA0-4658-DF49-B6F3-1ED31DE968C5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1789F3-CBF9-CD49-91C4-78C910FD6211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Zero-2: Optimizer State + Gradient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Procedure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692446-66A9-3869-D3AB-B5F39B80B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52319"/>
              </p:ext>
            </p:extLst>
          </p:nvPr>
        </p:nvGraphicFramePr>
        <p:xfrm>
          <a:off x="404036" y="2945219"/>
          <a:ext cx="11506812" cy="3328445"/>
        </p:xfrm>
        <a:graphic>
          <a:graphicData uri="http://schemas.openxmlformats.org/drawingml/2006/table">
            <a:tbl>
              <a:tblPr/>
              <a:tblGrid>
                <a:gridCol w="1860699">
                  <a:extLst>
                    <a:ext uri="{9D8B030D-6E8A-4147-A177-3AD203B41FA5}">
                      <a16:colId xmlns:a16="http://schemas.microsoft.com/office/drawing/2014/main" val="873849527"/>
                    </a:ext>
                  </a:extLst>
                </a:gridCol>
                <a:gridCol w="5058327">
                  <a:extLst>
                    <a:ext uri="{9D8B030D-6E8A-4147-A177-3AD203B41FA5}">
                      <a16:colId xmlns:a16="http://schemas.microsoft.com/office/drawing/2014/main" val="896562999"/>
                    </a:ext>
                  </a:extLst>
                </a:gridCol>
                <a:gridCol w="1711083">
                  <a:extLst>
                    <a:ext uri="{9D8B030D-6E8A-4147-A177-3AD203B41FA5}">
                      <a16:colId xmlns:a16="http://schemas.microsoft.com/office/drawing/2014/main" val="2888954955"/>
                    </a:ext>
                  </a:extLst>
                </a:gridCol>
                <a:gridCol w="2876703">
                  <a:extLst>
                    <a:ext uri="{9D8B030D-6E8A-4147-A177-3AD203B41FA5}">
                      <a16:colId xmlns:a16="http://schemas.microsoft.com/office/drawing/2014/main" val="3603564489"/>
                    </a:ext>
                  </a:extLst>
                </a:gridCol>
              </a:tblGrid>
              <a:tr h="35273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수행 내용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연산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421645"/>
                  </a:ext>
                </a:extLst>
              </a:tr>
              <a:tr h="602712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① Forward pass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동일한 </a:t>
                      </a: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자기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처리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기존과 동일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261703"/>
                  </a:ext>
                </a:extLst>
              </a:tr>
              <a:tr h="73503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② Backward pass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local grad 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 → 즉시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</a:t>
                      </a:r>
                      <a:endParaRPr lang="ko-KR" altLang="en-US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합치면서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는 자기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 유지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791664"/>
                  </a:ext>
                </a:extLst>
              </a:tr>
              <a:tr h="90145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③ Optimizer step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는 자기 </a:t>
                      </a: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shard + </a:t>
                      </a:r>
                      <a:r>
                        <a:rPr lang="en" sz="16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 사용하여 업데이트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사용 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1/</a:t>
                      </a:r>
                      <a:r>
                        <a:rPr lang="en" sz="16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N_d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수준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917743"/>
                  </a:ext>
                </a:extLst>
              </a:tr>
              <a:tr h="73503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④ All-gather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업데이트된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 shard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들을 모아 </a:t>
                      </a:r>
                      <a:endParaRPr lang="en-US" altLang="ko-KR" sz="16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</a:t>
                      </a: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 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복원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 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재개 전</a:t>
                      </a:r>
                      <a:r>
                        <a:rPr lang="en-US" altLang="ko-KR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full </a:t>
                      </a:r>
                      <a:r>
                        <a:rPr lang="ko-KR" altLang="en-US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복원</a:t>
                      </a:r>
                    </a:p>
                  </a:txBody>
                  <a:tcPr marL="93161" marR="93161" marT="42997" marB="42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1205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4947CF-38D4-55A1-7D8F-9C7C10C28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70046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3738-1159-98BD-CE74-E457A18CE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4BAF8-03F8-3E64-C4BB-F9B5B81B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F3F6C-39E4-AEE5-1646-02176AC3970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61BB83B-D1DC-25CD-133E-62046CA93DFB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Zero-2: Optimizer State + Gradient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A71546-EFC8-3DFE-0486-FB460756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8" y="3005765"/>
            <a:ext cx="5393830" cy="292720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23C948-8041-0F2B-FCD1-572A4F73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47796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A97DC-7305-9106-ECC4-EC6E548C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71C3F-4473-D50E-DA3E-D087C09C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AC6D8-8323-F4D0-0E44-A8B10EC537FD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2BA9B06-6EEF-B68B-8DDF-72C453788535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Zero-2: Optimizer State + Gradient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통신구조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Zero-1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사실상 동일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Reduce-scatter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Zero-1: Optimizer step, Zero-2: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Gradients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후: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gather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Parameters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ZeRO-1과 통신 패턴은 동일하지만</a:t>
            </a:r>
            <a:b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메모리 점유는 더 작고, 통신 중간에 불필요한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Gradient는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즉시 해제 가능.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B3AD8B-B9BA-3A70-2E07-24A133F2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91847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1F0FC-279A-27EA-3C57-13ADD1AF4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34487-3F63-C732-A433-9E6D8298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154A7-DCA5-A8A4-7BAF-CDB4C61EFEE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2B325C4-2454-35AC-1A32-C27CB840FB22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Zero-2: Optimizer State + Gradient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93BA39-46FB-FA9A-9DA6-D0450EB2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0" y="2580178"/>
            <a:ext cx="6747447" cy="3946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357AD-F1C3-9E6A-B179-1D767B5C3741}"/>
              </a:ext>
            </a:extLst>
          </p:cNvPr>
          <p:cNvSpPr txBox="1"/>
          <p:nvPr/>
        </p:nvSpPr>
        <p:spPr>
          <a:xfrm>
            <a:off x="7458503" y="3429000"/>
            <a:ext cx="610054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여기서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[25,25,25,25]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조차도 나눠서 계산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[25,25,-,-] &amp; [-,-,25,25]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EB3B1A1-3DAC-7308-CEBE-5DED79BB25A9}"/>
              </a:ext>
            </a:extLst>
          </p:cNvPr>
          <p:cNvSpPr/>
          <p:nvPr/>
        </p:nvSpPr>
        <p:spPr>
          <a:xfrm>
            <a:off x="4238648" y="4212471"/>
            <a:ext cx="2421459" cy="83720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690CBC3-9DC3-A754-272A-A83872447FA1}"/>
              </a:ext>
            </a:extLst>
          </p:cNvPr>
          <p:cNvSpPr/>
          <p:nvPr/>
        </p:nvSpPr>
        <p:spPr>
          <a:xfrm>
            <a:off x="7289472" y="3375270"/>
            <a:ext cx="4638673" cy="111484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984A3F-1838-C0C0-BD8E-F6FB1478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9360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A3E3-F892-0B2F-D459-36976E5F5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3BCE4-8564-2339-8C37-FD1CABB1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7C5E3-C08C-2B77-5049-C1E6A0B27CDB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0CBDC17-2ED2-991B-82B5-ADB33069218B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Zero-3: Optimizer State + Gradient + Parameter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ZeRO-3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==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Parameter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Partitioning ==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FSDP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(Fully Sharded Data Parallel)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Parameter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까지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shard(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forward/backward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중에 필요할 때만 불러옴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이제 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Model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전체를 저장하지 않음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자신에게 할당된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param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조각만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들고 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 시에는 “필요한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조각을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all-gather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모아서 사용한 뒤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flush”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C0D046-DC4A-7A3B-E09B-F5492D1E5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989" y="3524534"/>
            <a:ext cx="5542087" cy="143273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17293-A0A6-5644-3554-BDAB841C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9557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790C6-83FE-30A0-65E3-D0F12C174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5C4AE-01FB-D1D0-5787-CD7F9614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0ABF5-23B9-34DD-DA52-4310053FB24E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009A8E4-CD6B-88F9-EBDB-8CE25D5D4DE8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Zero-3: Optimizer State + Gradient + Parameter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 pass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Parameter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나뉘어 있으므로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중에는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param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모아야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 전 다음 과정을 수행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아래 과정을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별로 반복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한 시점에 현재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들고 있음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D5AE61-B27B-5FD7-BB91-D769FE2B8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979276"/>
              </p:ext>
            </p:extLst>
          </p:nvPr>
        </p:nvGraphicFramePr>
        <p:xfrm>
          <a:off x="540459" y="4964551"/>
          <a:ext cx="11282108" cy="1750148"/>
        </p:xfrm>
        <a:graphic>
          <a:graphicData uri="http://schemas.openxmlformats.org/drawingml/2006/table">
            <a:tbl>
              <a:tblPr/>
              <a:tblGrid>
                <a:gridCol w="2530289">
                  <a:extLst>
                    <a:ext uri="{9D8B030D-6E8A-4147-A177-3AD203B41FA5}">
                      <a16:colId xmlns:a16="http://schemas.microsoft.com/office/drawing/2014/main" val="2354223465"/>
                    </a:ext>
                  </a:extLst>
                </a:gridCol>
                <a:gridCol w="6496334">
                  <a:extLst>
                    <a:ext uri="{9D8B030D-6E8A-4147-A177-3AD203B41FA5}">
                      <a16:colId xmlns:a16="http://schemas.microsoft.com/office/drawing/2014/main" val="976748374"/>
                    </a:ext>
                  </a:extLst>
                </a:gridCol>
                <a:gridCol w="2255485">
                  <a:extLst>
                    <a:ext uri="{9D8B030D-6E8A-4147-A177-3AD203B41FA5}">
                      <a16:colId xmlns:a16="http://schemas.microsoft.com/office/drawing/2014/main" val="391448859"/>
                    </a:ext>
                  </a:extLst>
                </a:gridCol>
              </a:tblGrid>
              <a:tr h="437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31870"/>
                  </a:ext>
                </a:extLst>
              </a:tr>
              <a:tr h="437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해당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파라미터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shards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전부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모음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→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full weight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↔ 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2413"/>
                  </a:ext>
                </a:extLst>
              </a:tr>
              <a:tr h="437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(2) Forward 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Local compute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593151"/>
                  </a:ext>
                </a:extLst>
              </a:tr>
              <a:tr h="437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Flush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parameters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해당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계산이 끝나면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메모리에서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Free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486964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432F8-22B1-388F-B6B6-2E2CDA17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9419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ADB86-A5BC-6D7B-F317-F0ADD698F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99BEF-448C-AA76-4694-AC149399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F8668-1A98-2BF3-1680-5C1A99584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2"/>
            <a:ext cx="11648089" cy="524991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 size (bs)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번의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forward/backward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처리하는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sample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개수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작으면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G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radient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noisy </a:t>
            </a:r>
            <a:b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 초반에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landscape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빠르게 탐색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but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후반에는 수렴 불안정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크면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정확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b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안정적이지만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토큰을 효율적으로 사용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X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convergence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더 느릴 수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있음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DeepSeek-V3/R1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bs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3,072 →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15,360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점진적으로 증가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469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 tokens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까지 학습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53DD5-72B9-AD05-876D-696D5918357E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89742-71A2-B533-6271-50680186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86247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D4BDB-AE31-2EB2-13A5-355AA7C5D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4538F-8BCE-B842-5E63-428B8D8D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8EDD1-0109-EC05-0B3E-AC543FE973C6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7143D1E-64FC-1525-9181-EDDB7E226A63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Zero-3: Optimizer State + Gradient + Parameter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 pass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F7A8E1-E143-E939-2A46-80E2EB6C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991" y="2957626"/>
            <a:ext cx="10100480" cy="38145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03F6D6-AE5C-65FD-D53B-CA69F77E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839" y="705764"/>
            <a:ext cx="7772400" cy="179769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026C10-293F-B932-A01B-2E50D4AB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297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20771-F222-B7B8-558A-87BF3C690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DC39B-D86C-F99E-2294-1256651E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515A3-12BB-AE0D-63DC-3669AB44A1B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CEEE1B-BF16-BB19-4630-E3425BDC32AD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Zero-3: Optimizer State + Gradient + Parameter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 pass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반대 방향으로 진행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 전 다음 과정을 수행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아래 과정을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별로 반복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필요없는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즉시 해제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(flush)</a:t>
            </a:r>
          </a:p>
          <a:p>
            <a:pPr lvl="2">
              <a:lnSpc>
                <a:spcPct val="150000"/>
              </a:lnSpc>
            </a:pPr>
            <a:endParaRPr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C74894D-05A9-C193-033E-CC2DEE9F9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5076"/>
              </p:ext>
            </p:extLst>
          </p:nvPr>
        </p:nvGraphicFramePr>
        <p:xfrm>
          <a:off x="540459" y="4964551"/>
          <a:ext cx="11282108" cy="1750148"/>
        </p:xfrm>
        <a:graphic>
          <a:graphicData uri="http://schemas.openxmlformats.org/drawingml/2006/table">
            <a:tbl>
              <a:tblPr/>
              <a:tblGrid>
                <a:gridCol w="2530289">
                  <a:extLst>
                    <a:ext uri="{9D8B030D-6E8A-4147-A177-3AD203B41FA5}">
                      <a16:colId xmlns:a16="http://schemas.microsoft.com/office/drawing/2014/main" val="2354223465"/>
                    </a:ext>
                  </a:extLst>
                </a:gridCol>
                <a:gridCol w="6496334">
                  <a:extLst>
                    <a:ext uri="{9D8B030D-6E8A-4147-A177-3AD203B41FA5}">
                      <a16:colId xmlns:a16="http://schemas.microsoft.com/office/drawing/2014/main" val="976748374"/>
                    </a:ext>
                  </a:extLst>
                </a:gridCol>
                <a:gridCol w="2255485">
                  <a:extLst>
                    <a:ext uri="{9D8B030D-6E8A-4147-A177-3AD203B41FA5}">
                      <a16:colId xmlns:a16="http://schemas.microsoft.com/office/drawing/2014/main" val="391448859"/>
                    </a:ext>
                  </a:extLst>
                </a:gridCol>
              </a:tblGrid>
              <a:tr h="437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31870"/>
                  </a:ext>
                </a:extLst>
              </a:tr>
              <a:tr h="437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dirty="0"/>
                        <a:t>Backward </a:t>
                      </a:r>
                      <a:r>
                        <a:rPr lang="ko-KR" altLang="en-US" dirty="0"/>
                        <a:t>시 필요한 </a:t>
                      </a:r>
                      <a:r>
                        <a:rPr lang="en" dirty="0"/>
                        <a:t>layer</a:t>
                      </a:r>
                      <a:r>
                        <a:rPr lang="ko-KR" altLang="en-US" dirty="0"/>
                        <a:t>의 파라미터 </a:t>
                      </a:r>
                      <a:r>
                        <a:rPr lang="en" dirty="0"/>
                        <a:t>shards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↔ 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92413"/>
                  </a:ext>
                </a:extLst>
              </a:tr>
              <a:tr h="437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(2) Backward 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</a:t>
                      </a:r>
                      <a:r>
                        <a:rPr 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Local compute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593151"/>
                  </a:ext>
                </a:extLst>
              </a:tr>
              <a:tr h="437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</a:t>
                      </a:r>
                      <a:endParaRPr lang="en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shard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합산 후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자기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↔ 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486964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0829BA-D265-87D8-C5A7-368B3859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51821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A80CD-F522-CA4A-AF23-37A4A185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45B88-B00F-CB73-7D18-370F0881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D9D0B-89D7-11CA-B877-6CF88B26E335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0BD00CA-10B3-D265-920E-4AB91E28DA07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Zero-3: Optimizer State + Gradient + Parameter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 pass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28C34-859C-6B4E-CCDA-896335CE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23" y="2892665"/>
            <a:ext cx="9049604" cy="3965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116708-1AEF-84E5-CB7B-0109FE78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39" y="705764"/>
            <a:ext cx="7772400" cy="179769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5E24DD-F3EB-0767-D490-32E30D37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1784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8D18-6597-ECBD-C0AC-9245CDFA6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4DABE-7AFD-BEFE-36E9-4FA83A16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44FEC-3E88-1B9C-493A-BF29BEB6BDFD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3AEADB8-A0B5-10B9-6FFF-65156B8388E3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Zero-3: Optimizer State + Gradient + Parameter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절감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BD00B2-2F3A-2B63-8ACA-24D07FFE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4" y="3169256"/>
            <a:ext cx="4445000" cy="10414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DC6D681-EC2B-C062-2F80-70FC2C6F2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83765"/>
              </p:ext>
            </p:extLst>
          </p:nvPr>
        </p:nvGraphicFramePr>
        <p:xfrm>
          <a:off x="5709409" y="2771499"/>
          <a:ext cx="4319516" cy="2221610"/>
        </p:xfrm>
        <a:graphic>
          <a:graphicData uri="http://schemas.openxmlformats.org/drawingml/2006/table">
            <a:tbl>
              <a:tblPr/>
              <a:tblGrid>
                <a:gridCol w="893927">
                  <a:extLst>
                    <a:ext uri="{9D8B030D-6E8A-4147-A177-3AD203B41FA5}">
                      <a16:colId xmlns:a16="http://schemas.microsoft.com/office/drawing/2014/main" val="2720699666"/>
                    </a:ext>
                  </a:extLst>
                </a:gridCol>
                <a:gridCol w="3425589">
                  <a:extLst>
                    <a:ext uri="{9D8B030D-6E8A-4147-A177-3AD203B41FA5}">
                      <a16:colId xmlns:a16="http://schemas.microsoft.com/office/drawing/2014/main" val="2081125805"/>
                    </a:ext>
                  </a:extLst>
                </a:gridCol>
              </a:tblGrid>
              <a:tr h="4443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082388"/>
                  </a:ext>
                </a:extLst>
              </a:tr>
              <a:tr h="4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2Ψ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Parameters (BF16, shard)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272629"/>
                  </a:ext>
                </a:extLst>
              </a:tr>
              <a:tr h="4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2Ψ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Gradients (shard)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213007"/>
                  </a:ext>
                </a:extLst>
              </a:tr>
              <a:tr h="4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</a:t>
                      </a:r>
                      <a:r>
                        <a:rPr lang="el-G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states (shard)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286803"/>
                  </a:ext>
                </a:extLst>
              </a:tr>
              <a:tr h="444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N_d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DP degree (GPU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개수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86222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1471D004-A393-8816-33D5-F99E5E289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5" y="5522476"/>
            <a:ext cx="6022803" cy="95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하지만!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메모리는 여전히 줄어들지 않음.</a:t>
            </a:r>
            <a:endParaRPr kumimoji="0" lang="ko-KR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equence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length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batch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size가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크면 여전히 병목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0" lang="ko-KR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47A5A5-4D20-9672-6E82-7BAA7095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18180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67BB-8B6B-047C-39AD-F37A99AA8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AA3C4-40BA-2043-E91D-81FD8646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1EEBA-9763-8C8B-6EBB-44FB296C23D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60BD9D-BB6D-6B23-C0EF-FB778BEA90D9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Zero-3: Optimizer State + Gradient + Parameter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 최적화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Pre-fetching</a:t>
            </a:r>
          </a:p>
          <a:p>
            <a:pPr lvl="1">
              <a:lnSpc>
                <a:spcPct val="150000"/>
              </a:lnSpc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ZeRO-3/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FSDP는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“통신과 계산을 겹치는(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pre-fetch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)”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방식으로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비용을 줄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아래와 같이 하면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통신이 연산에 숨겨져(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Overlapped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실질적인 성능 저하가 거의 없음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단, 너무 많은 GPU (예: DP &gt; 512)에서는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지연(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latency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)이 커져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overlap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효과가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줄어</a:t>
            </a:r>
            <a:r>
              <a:rPr lang="ko-KR" altLang="en-US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듬</a:t>
            </a: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C39E77-9395-15F4-FC08-0519196E9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440935"/>
              </p:ext>
            </p:extLst>
          </p:nvPr>
        </p:nvGraphicFramePr>
        <p:xfrm>
          <a:off x="860626" y="4666986"/>
          <a:ext cx="9826388" cy="1573638"/>
        </p:xfrm>
        <a:graphic>
          <a:graphicData uri="http://schemas.openxmlformats.org/drawingml/2006/table">
            <a:tbl>
              <a:tblPr/>
              <a:tblGrid>
                <a:gridCol w="1833136">
                  <a:extLst>
                    <a:ext uri="{9D8B030D-6E8A-4147-A177-3AD203B41FA5}">
                      <a16:colId xmlns:a16="http://schemas.microsoft.com/office/drawing/2014/main" val="895716861"/>
                    </a:ext>
                  </a:extLst>
                </a:gridCol>
                <a:gridCol w="7993252">
                  <a:extLst>
                    <a:ext uri="{9D8B030D-6E8A-4147-A177-3AD203B41FA5}">
                      <a16:colId xmlns:a16="http://schemas.microsoft.com/office/drawing/2014/main" val="2239491302"/>
                    </a:ext>
                  </a:extLst>
                </a:gridCol>
              </a:tblGrid>
              <a:tr h="52454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수행 동작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005373"/>
                  </a:ext>
                </a:extLst>
              </a:tr>
              <a:tr h="5245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n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계산하면서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n+1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파라미터를 미리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243118"/>
                  </a:ext>
                </a:extLst>
              </a:tr>
              <a:tr h="5245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n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</a:t>
                      </a:r>
                      <a:r>
                        <a:rPr lang="ko-KR" altLang="en-US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하면서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n−1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파라미터를 미리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64314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6E9A3D-231F-065C-29AB-2CEFF94A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37497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09056-D46E-497D-5963-40C0EC3AA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3A2FD-8A3B-7F4D-9021-4619A09C7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B6256-8AF8-08DE-0D84-084CD0899BB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BF3409-4E1D-710F-B34E-DFB1C059EF32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Zero-3: Optimizer State + Gradient + Parameter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 최적화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Pre-fetching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343F84-3A9E-0BC2-48F5-977FBE8E0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425262"/>
              </p:ext>
            </p:extLst>
          </p:nvPr>
        </p:nvGraphicFramePr>
        <p:xfrm>
          <a:off x="860626" y="3111141"/>
          <a:ext cx="9826388" cy="1573638"/>
        </p:xfrm>
        <a:graphic>
          <a:graphicData uri="http://schemas.openxmlformats.org/drawingml/2006/table">
            <a:tbl>
              <a:tblPr/>
              <a:tblGrid>
                <a:gridCol w="1833136">
                  <a:extLst>
                    <a:ext uri="{9D8B030D-6E8A-4147-A177-3AD203B41FA5}">
                      <a16:colId xmlns:a16="http://schemas.microsoft.com/office/drawing/2014/main" val="895716861"/>
                    </a:ext>
                  </a:extLst>
                </a:gridCol>
                <a:gridCol w="7993252">
                  <a:extLst>
                    <a:ext uri="{9D8B030D-6E8A-4147-A177-3AD203B41FA5}">
                      <a16:colId xmlns:a16="http://schemas.microsoft.com/office/drawing/2014/main" val="2239491302"/>
                    </a:ext>
                  </a:extLst>
                </a:gridCol>
              </a:tblGrid>
              <a:tr h="52454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수행 동작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005373"/>
                  </a:ext>
                </a:extLst>
              </a:tr>
              <a:tr h="5245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 </a:t>
                      </a: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n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계산하면서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n+1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파라미터를 미리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243118"/>
                  </a:ext>
                </a:extLst>
              </a:tr>
              <a:tr h="5245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n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</a:t>
                      </a:r>
                      <a:r>
                        <a:rPr lang="ko-KR" altLang="en-US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하면서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n−1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파라미터를 미리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64314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B086712-2686-AD22-AC10-91C3F99F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5" y="5001745"/>
            <a:ext cx="10844626" cy="178341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4D9335-5EE6-6D26-5B90-A53D0E6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2427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25AA8-9323-865E-7C33-1916167D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08E30-97CD-8122-79A6-C0D2C24D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8EC3A-CBCD-9C41-40E8-022C777EE4A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E8C3FDF-5DBF-C0D0-8C0B-B323C17048D2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Zero-3: Optimizer State + Gradient + Parameter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7AB660C-CB11-4256-4725-44A8571F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06468"/>
              </p:ext>
            </p:extLst>
          </p:nvPr>
        </p:nvGraphicFramePr>
        <p:xfrm>
          <a:off x="768013" y="2935403"/>
          <a:ext cx="9604286" cy="3849760"/>
        </p:xfrm>
        <a:graphic>
          <a:graphicData uri="http://schemas.openxmlformats.org/drawingml/2006/table">
            <a:tbl>
              <a:tblPr/>
              <a:tblGrid>
                <a:gridCol w="2325656">
                  <a:extLst>
                    <a:ext uri="{9D8B030D-6E8A-4147-A177-3AD203B41FA5}">
                      <a16:colId xmlns:a16="http://schemas.microsoft.com/office/drawing/2014/main" val="1771325906"/>
                    </a:ext>
                  </a:extLst>
                </a:gridCol>
                <a:gridCol w="7278630">
                  <a:extLst>
                    <a:ext uri="{9D8B030D-6E8A-4147-A177-3AD203B41FA5}">
                      <a16:colId xmlns:a16="http://schemas.microsoft.com/office/drawing/2014/main" val="743044654"/>
                    </a:ext>
                  </a:extLst>
                </a:gridCol>
              </a:tblGrid>
              <a:tr h="481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365929"/>
                  </a:ext>
                </a:extLst>
              </a:tr>
              <a:tr h="481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Sharded Objects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+ Gradient + Parameter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216305"/>
                  </a:ext>
                </a:extLst>
              </a:tr>
              <a:tr h="481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패턴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(weight)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+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 (grad)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690811"/>
                  </a:ext>
                </a:extLst>
              </a:tr>
              <a:tr h="481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통신량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약 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el-G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583041"/>
                  </a:ext>
                </a:extLst>
              </a:tr>
              <a:tr h="481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 구조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Layer-by-layer: </a:t>
                      </a: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필요 시 </a:t>
                      </a: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→ </a:t>
                      </a: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 → </a:t>
                      </a: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Flush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27197"/>
                  </a:ext>
                </a:extLst>
              </a:tr>
              <a:tr h="481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절감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ZeRO-2</a:t>
                      </a: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보다 약 </a:t>
                      </a: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2× </a:t>
                      </a: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추가 절감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508706"/>
                  </a:ext>
                </a:extLst>
              </a:tr>
              <a:tr h="481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실제 구현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PyTorch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FSDP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(Fully Sharded Data Parallel)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198717"/>
                  </a:ext>
                </a:extLst>
              </a:tr>
              <a:tr h="481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남은 한계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메모리는 여전히 커서 별도 대책 필요 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checkpointing)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2551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ED3564-3116-0C56-D3AC-C3970995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45247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906DA-359D-8EFE-E687-62713E032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A5454-1809-B830-33BE-ECB4BA1C2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CFA4C-1292-C7A9-71FC-BD0D137EC11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F10878E-FF16-492B-5539-D9C11AEF678D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G) Summary: Zero-1 vs. 2 vs. 3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비용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나누지 않은 것이 곧 통신의 비용이라고 생각하면 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통신의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trade-off)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AD5565E-EC1C-C250-F76E-2730D0293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28196"/>
              </p:ext>
            </p:extLst>
          </p:nvPr>
        </p:nvGraphicFramePr>
        <p:xfrm>
          <a:off x="754365" y="3688306"/>
          <a:ext cx="4213420" cy="2221176"/>
        </p:xfrm>
        <a:graphic>
          <a:graphicData uri="http://schemas.openxmlformats.org/drawingml/2006/table">
            <a:tbl>
              <a:tblPr/>
              <a:tblGrid>
                <a:gridCol w="2106710">
                  <a:extLst>
                    <a:ext uri="{9D8B030D-6E8A-4147-A177-3AD203B41FA5}">
                      <a16:colId xmlns:a16="http://schemas.microsoft.com/office/drawing/2014/main" val="3765201307"/>
                    </a:ext>
                  </a:extLst>
                </a:gridCol>
                <a:gridCol w="2106710">
                  <a:extLst>
                    <a:ext uri="{9D8B030D-6E8A-4147-A177-3AD203B41FA5}">
                      <a16:colId xmlns:a16="http://schemas.microsoft.com/office/drawing/2014/main" val="3849027911"/>
                    </a:ext>
                  </a:extLst>
                </a:gridCol>
              </a:tblGrid>
              <a:tr h="5552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비용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40215"/>
                  </a:ext>
                </a:extLst>
              </a:tr>
              <a:tr h="5552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≈ 2Ψ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292168"/>
                  </a:ext>
                </a:extLst>
              </a:tr>
              <a:tr h="5552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≈ 2Ψ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421431"/>
                  </a:ext>
                </a:extLst>
              </a:tr>
              <a:tr h="5552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ZeRO-3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≈ 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el-GR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60576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13483E-BCDA-A0BC-69FA-929430C2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9848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41297-606F-4618-A562-B85F6B5B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096EE-9FF3-B484-61A9-7902B4E0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ED29E-8420-2321-3B71-8BE791D3AF3A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D07FE6-AFDE-751C-AC99-82F034856BB3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G) Summary: Zero-1 vs. 2 vs. 3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비용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나누지 않은 것이 곧 통신의 비용이라고 생각하면 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통신의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trade-off)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6CCE8D-FC0B-F5BB-13C8-C3C83B2F2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012972"/>
              </p:ext>
            </p:extLst>
          </p:nvPr>
        </p:nvGraphicFramePr>
        <p:xfrm>
          <a:off x="136478" y="3310210"/>
          <a:ext cx="11774370" cy="3315734"/>
        </p:xfrm>
        <a:graphic>
          <a:graphicData uri="http://schemas.openxmlformats.org/drawingml/2006/table">
            <a:tbl>
              <a:tblPr/>
              <a:tblGrid>
                <a:gridCol w="1045394">
                  <a:extLst>
                    <a:ext uri="{9D8B030D-6E8A-4147-A177-3AD203B41FA5}">
                      <a16:colId xmlns:a16="http://schemas.microsoft.com/office/drawing/2014/main" val="1591467651"/>
                    </a:ext>
                  </a:extLst>
                </a:gridCol>
                <a:gridCol w="4686665">
                  <a:extLst>
                    <a:ext uri="{9D8B030D-6E8A-4147-A177-3AD203B41FA5}">
                      <a16:colId xmlns:a16="http://schemas.microsoft.com/office/drawing/2014/main" val="3054654698"/>
                    </a:ext>
                  </a:extLst>
                </a:gridCol>
                <a:gridCol w="2811439">
                  <a:extLst>
                    <a:ext uri="{9D8B030D-6E8A-4147-A177-3AD203B41FA5}">
                      <a16:colId xmlns:a16="http://schemas.microsoft.com/office/drawing/2014/main" val="1577039986"/>
                    </a:ext>
                  </a:extLst>
                </a:gridCol>
                <a:gridCol w="3230872">
                  <a:extLst>
                    <a:ext uri="{9D8B030D-6E8A-4147-A177-3AD203B41FA5}">
                      <a16:colId xmlns:a16="http://schemas.microsoft.com/office/drawing/2014/main" val="220853298"/>
                    </a:ext>
                  </a:extLst>
                </a:gridCol>
              </a:tblGrid>
              <a:tr h="280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378216"/>
                  </a:ext>
                </a:extLst>
              </a:tr>
              <a:tr h="7450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ZeRO-1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(≈ </a:t>
                      </a:r>
                      <a:r>
                        <a:rPr lang="el-G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endParaRPr 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합산 후 각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분배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endParaRPr 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파라미터 업데이트 결과를 전체로 복원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 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모델은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full copy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유지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760155"/>
                  </a:ext>
                </a:extLst>
              </a:tr>
              <a:tr h="7450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ZeRO-2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합치며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기존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대체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없음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state 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로컬 저장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파라미터 전체 복원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633623"/>
                  </a:ext>
                </a:extLst>
              </a:tr>
              <a:tr h="9772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ZeRO-3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합산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및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없음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로컬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관리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(≈ </a:t>
                      </a:r>
                      <a:r>
                        <a:rPr lang="el-G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× </a:t>
                      </a:r>
                      <a:r>
                        <a:rPr 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forward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및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 필요할 때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on-demand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복원 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Flush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재수집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44832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254175-DB88-C47F-836B-BD4C45C5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4951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15A4D-6553-BB91-3295-532EB9DB4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006B1-7FC2-DB9A-F692-26361599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40D4C-01E2-0F11-28F0-0CA611D3091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631CF4A-C397-738B-3B01-DAEC2C83D1D0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G) Summary: Zero-1 vs. 2 vs. 3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비용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나누지 않은 것이 곧 통신의 비용이라고 생각하면 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통신의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trade-off)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4541A18-3BE7-3D5A-96E4-AD9A9F4D9C75}"/>
              </a:ext>
            </a:extLst>
          </p:cNvPr>
          <p:cNvGraphicFramePr>
            <a:graphicFrameLocks noGrp="1"/>
          </p:cNvGraphicFramePr>
          <p:nvPr/>
        </p:nvGraphicFramePr>
        <p:xfrm>
          <a:off x="136478" y="3310210"/>
          <a:ext cx="11774370" cy="3315734"/>
        </p:xfrm>
        <a:graphic>
          <a:graphicData uri="http://schemas.openxmlformats.org/drawingml/2006/table">
            <a:tbl>
              <a:tblPr/>
              <a:tblGrid>
                <a:gridCol w="1045394">
                  <a:extLst>
                    <a:ext uri="{9D8B030D-6E8A-4147-A177-3AD203B41FA5}">
                      <a16:colId xmlns:a16="http://schemas.microsoft.com/office/drawing/2014/main" val="1591467651"/>
                    </a:ext>
                  </a:extLst>
                </a:gridCol>
                <a:gridCol w="4686665">
                  <a:extLst>
                    <a:ext uri="{9D8B030D-6E8A-4147-A177-3AD203B41FA5}">
                      <a16:colId xmlns:a16="http://schemas.microsoft.com/office/drawing/2014/main" val="3054654698"/>
                    </a:ext>
                  </a:extLst>
                </a:gridCol>
                <a:gridCol w="2811439">
                  <a:extLst>
                    <a:ext uri="{9D8B030D-6E8A-4147-A177-3AD203B41FA5}">
                      <a16:colId xmlns:a16="http://schemas.microsoft.com/office/drawing/2014/main" val="1577039986"/>
                    </a:ext>
                  </a:extLst>
                </a:gridCol>
                <a:gridCol w="3230872">
                  <a:extLst>
                    <a:ext uri="{9D8B030D-6E8A-4147-A177-3AD203B41FA5}">
                      <a16:colId xmlns:a16="http://schemas.microsoft.com/office/drawing/2014/main" val="220853298"/>
                    </a:ext>
                  </a:extLst>
                </a:gridCol>
              </a:tblGrid>
              <a:tr h="280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378216"/>
                  </a:ext>
                </a:extLst>
              </a:tr>
              <a:tr h="7450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ZeRO-1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(≈ </a:t>
                      </a:r>
                      <a:r>
                        <a:rPr lang="el-G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endParaRPr 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합산 후 각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분배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endParaRPr 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파라미터 업데이트 결과를 전체로 복원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 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모델은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full copy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유지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760155"/>
                  </a:ext>
                </a:extLst>
              </a:tr>
              <a:tr h="7450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ZeRO-2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합치며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기존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대체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없음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state 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로컬 저장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파라미터 전체 복원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633623"/>
                  </a:ext>
                </a:extLst>
              </a:tr>
              <a:tr h="9772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ZeRO-3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합산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및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없음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로컬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관리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(≈ </a:t>
                      </a:r>
                      <a:r>
                        <a:rPr lang="el-G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× </a:t>
                      </a:r>
                      <a:r>
                        <a:rPr 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forward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및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 필요할 때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on-demand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복원 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Flush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재수집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44832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A654F7A-36F6-FDA2-08EE-D24FD7A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135" y="72837"/>
            <a:ext cx="4990188" cy="335616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9701C95-EE76-2B5C-3F00-A2EAAF6780F7}"/>
              </a:ext>
            </a:extLst>
          </p:cNvPr>
          <p:cNvSpPr/>
          <p:nvPr/>
        </p:nvSpPr>
        <p:spPr>
          <a:xfrm>
            <a:off x="1241946" y="3848669"/>
            <a:ext cx="4544705" cy="9826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D4BB83A6-4765-F0B1-B9E3-AEB9C8F76D1C}"/>
              </a:ext>
            </a:extLst>
          </p:cNvPr>
          <p:cNvSpPr/>
          <p:nvPr/>
        </p:nvSpPr>
        <p:spPr>
          <a:xfrm>
            <a:off x="5931324" y="3848669"/>
            <a:ext cx="2680414" cy="9826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622CE2-97B8-21C3-CCF5-AF3970AA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0410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D65B9-CD1B-0196-12D9-C3DB64B93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2132A-B8AA-80BA-5E1F-A6BAC10C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A8D1C5-8857-2805-8100-49EB6DF3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trade-off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bs 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더 많은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optimizer step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compute time</a:t>
            </a:r>
            <a:r>
              <a:rPr lang="en" altLang="ko-KR" sz="2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증가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bs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OOM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위험 증가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부족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F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inal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성능은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optimal batch size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근처에서는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크게 변하지 않음</a:t>
            </a:r>
            <a:endParaRPr lang="en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A2F27-7131-293A-78EA-9CDD8EB24688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F0F26-F653-71AA-F6F2-AC5AA7D0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3369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482AB-6C8F-1E90-2C6D-9CF0DB2FB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DE7B9-E543-5F5A-0F38-183F3BC3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0E325-CCA9-002E-41CE-0EEA3338966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E77F560-CA12-B19A-2BD3-A70F34DCFE1C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G) Summary: Zero-1 vs. 2 vs. 3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비용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나누지 않은 것이 곧 통신의 비용이라고 생각하면 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통신의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trade-off)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1A46760-D906-E64A-9906-CD95EB0421EF}"/>
              </a:ext>
            </a:extLst>
          </p:cNvPr>
          <p:cNvGraphicFramePr>
            <a:graphicFrameLocks noGrp="1"/>
          </p:cNvGraphicFramePr>
          <p:nvPr/>
        </p:nvGraphicFramePr>
        <p:xfrm>
          <a:off x="136478" y="3310210"/>
          <a:ext cx="11774370" cy="3315734"/>
        </p:xfrm>
        <a:graphic>
          <a:graphicData uri="http://schemas.openxmlformats.org/drawingml/2006/table">
            <a:tbl>
              <a:tblPr/>
              <a:tblGrid>
                <a:gridCol w="1045394">
                  <a:extLst>
                    <a:ext uri="{9D8B030D-6E8A-4147-A177-3AD203B41FA5}">
                      <a16:colId xmlns:a16="http://schemas.microsoft.com/office/drawing/2014/main" val="1591467651"/>
                    </a:ext>
                  </a:extLst>
                </a:gridCol>
                <a:gridCol w="4686665">
                  <a:extLst>
                    <a:ext uri="{9D8B030D-6E8A-4147-A177-3AD203B41FA5}">
                      <a16:colId xmlns:a16="http://schemas.microsoft.com/office/drawing/2014/main" val="3054654698"/>
                    </a:ext>
                  </a:extLst>
                </a:gridCol>
                <a:gridCol w="2811439">
                  <a:extLst>
                    <a:ext uri="{9D8B030D-6E8A-4147-A177-3AD203B41FA5}">
                      <a16:colId xmlns:a16="http://schemas.microsoft.com/office/drawing/2014/main" val="1577039986"/>
                    </a:ext>
                  </a:extLst>
                </a:gridCol>
                <a:gridCol w="3230872">
                  <a:extLst>
                    <a:ext uri="{9D8B030D-6E8A-4147-A177-3AD203B41FA5}">
                      <a16:colId xmlns:a16="http://schemas.microsoft.com/office/drawing/2014/main" val="220853298"/>
                    </a:ext>
                  </a:extLst>
                </a:gridCol>
              </a:tblGrid>
              <a:tr h="280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378216"/>
                  </a:ext>
                </a:extLst>
              </a:tr>
              <a:tr h="7450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ZeRO-1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(≈ </a:t>
                      </a:r>
                      <a:r>
                        <a:rPr lang="el-G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endParaRPr 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합산 후 각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분배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endParaRPr 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파라미터 업데이트 결과를 전체로 복원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 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모델은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full copy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유지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760155"/>
                  </a:ext>
                </a:extLst>
              </a:tr>
              <a:tr h="7450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ZeRO-2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합치며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기존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대체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없음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state 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로컬 저장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파라미터 전체 복원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633623"/>
                  </a:ext>
                </a:extLst>
              </a:tr>
              <a:tr h="9772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ZeRO-3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합산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및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없음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로컬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관리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(≈ </a:t>
                      </a:r>
                      <a:r>
                        <a:rPr lang="el-G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× </a:t>
                      </a:r>
                      <a:r>
                        <a:rPr 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forward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및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 필요할 때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on-demand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복원 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Flush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재수집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44832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AFBC177-FAB0-B131-DD3B-F620087AE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455" y="75691"/>
            <a:ext cx="5285723" cy="335330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9E53715-A205-A792-B2FC-F7FAD443E118}"/>
              </a:ext>
            </a:extLst>
          </p:cNvPr>
          <p:cNvSpPr/>
          <p:nvPr/>
        </p:nvSpPr>
        <p:spPr>
          <a:xfrm>
            <a:off x="1241946" y="4817663"/>
            <a:ext cx="4544705" cy="7642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E6DE9AB-3911-4185-5A18-B7C39E973F1D}"/>
              </a:ext>
            </a:extLst>
          </p:cNvPr>
          <p:cNvSpPr/>
          <p:nvPr/>
        </p:nvSpPr>
        <p:spPr>
          <a:xfrm>
            <a:off x="8756416" y="4817663"/>
            <a:ext cx="3154431" cy="7642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F70C362-B856-D602-7A47-FE0F36B3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95899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1F7DE-4DC5-CB4F-44AC-2B7437C71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6FB67-BCC2-8FF9-3A63-146EDDDD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D9B4C-55A5-F43D-866A-15EA642E70F3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93424F7-3C31-8214-F7FB-16013E79ACB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G) Summary: Zero-1 vs. 2 vs. 3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비용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나누지 않은 것이 곧 통신의 비용이라고 생각하면 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통신의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trade-off)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B0FBAAD-A723-0E4F-1196-91675D753BD2}"/>
              </a:ext>
            </a:extLst>
          </p:cNvPr>
          <p:cNvGraphicFramePr>
            <a:graphicFrameLocks noGrp="1"/>
          </p:cNvGraphicFramePr>
          <p:nvPr/>
        </p:nvGraphicFramePr>
        <p:xfrm>
          <a:off x="136478" y="3310210"/>
          <a:ext cx="11774370" cy="3315734"/>
        </p:xfrm>
        <a:graphic>
          <a:graphicData uri="http://schemas.openxmlformats.org/drawingml/2006/table">
            <a:tbl>
              <a:tblPr/>
              <a:tblGrid>
                <a:gridCol w="1045394">
                  <a:extLst>
                    <a:ext uri="{9D8B030D-6E8A-4147-A177-3AD203B41FA5}">
                      <a16:colId xmlns:a16="http://schemas.microsoft.com/office/drawing/2014/main" val="1591467651"/>
                    </a:ext>
                  </a:extLst>
                </a:gridCol>
                <a:gridCol w="4686665">
                  <a:extLst>
                    <a:ext uri="{9D8B030D-6E8A-4147-A177-3AD203B41FA5}">
                      <a16:colId xmlns:a16="http://schemas.microsoft.com/office/drawing/2014/main" val="3054654698"/>
                    </a:ext>
                  </a:extLst>
                </a:gridCol>
                <a:gridCol w="2811439">
                  <a:extLst>
                    <a:ext uri="{9D8B030D-6E8A-4147-A177-3AD203B41FA5}">
                      <a16:colId xmlns:a16="http://schemas.microsoft.com/office/drawing/2014/main" val="1577039986"/>
                    </a:ext>
                  </a:extLst>
                </a:gridCol>
                <a:gridCol w="3230872">
                  <a:extLst>
                    <a:ext uri="{9D8B030D-6E8A-4147-A177-3AD203B41FA5}">
                      <a16:colId xmlns:a16="http://schemas.microsoft.com/office/drawing/2014/main" val="220853298"/>
                    </a:ext>
                  </a:extLst>
                </a:gridCol>
              </a:tblGrid>
              <a:tr h="280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378216"/>
                  </a:ext>
                </a:extLst>
              </a:tr>
              <a:tr h="7450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ZeRO-1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(≈ </a:t>
                      </a:r>
                      <a:r>
                        <a:rPr lang="el-G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endParaRPr 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합산 후 각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분배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endParaRPr 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파라미터 업데이트 결과를 전체로 복원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 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모델은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full copy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유지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760155"/>
                  </a:ext>
                </a:extLst>
              </a:tr>
              <a:tr h="7450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ZeRO-2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합치며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기존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대체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없음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state 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로컬 저장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파라미터 전체 복원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633623"/>
                  </a:ext>
                </a:extLst>
              </a:tr>
              <a:tr h="9772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ZeRO-3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Reduce-scatter (≈ </a:t>
                      </a:r>
                      <a:r>
                        <a:rPr lang="el-GR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합산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및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없음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로컬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관리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(≈ </a:t>
                      </a:r>
                      <a:r>
                        <a:rPr lang="el-G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</a:t>
                      </a:r>
                      <a:r>
                        <a:rPr lang="el-GR" sz="1500" b="0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× </a:t>
                      </a:r>
                      <a:r>
                        <a:rPr 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l-G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→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forward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및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 필요할 때 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on-demand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복원 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Flush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 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재수집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2992" marR="82992" marT="38304" marB="38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44832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1D0D54A-A373-3420-895B-BB97189F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61" y="55063"/>
            <a:ext cx="6159888" cy="232634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D7BFD7-B74A-FCA3-C6E0-12B29B31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351" y="2556609"/>
            <a:ext cx="6159888" cy="269912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D15C881-3004-C4B3-557C-C965816C3E04}"/>
              </a:ext>
            </a:extLst>
          </p:cNvPr>
          <p:cNvSpPr/>
          <p:nvPr/>
        </p:nvSpPr>
        <p:spPr>
          <a:xfrm>
            <a:off x="1241946" y="5609236"/>
            <a:ext cx="4544705" cy="101670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B99B3D4-A546-41CD-EC6E-BF65B0D72C74}"/>
              </a:ext>
            </a:extLst>
          </p:cNvPr>
          <p:cNvSpPr/>
          <p:nvPr/>
        </p:nvSpPr>
        <p:spPr>
          <a:xfrm>
            <a:off x="8756416" y="5609236"/>
            <a:ext cx="3154431" cy="101670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D441E6-4D96-1A2E-2FB7-239B5FF3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40002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9BBCC-FD39-A1B8-A8FC-A54C3932D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15C16-758A-A6B4-5D01-8BF0FAE0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7E2E7-3A69-A214-9FEF-1318519F8BE6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EA5B3B6-5AD8-EBEE-C0FF-7379C85C6F28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G) Summary: Zero-1 vs. 2 vs. 3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ZeRO-3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8B 모델조차 한 GPU 80GB 내에서 안정적으로 학습 가능</a:t>
            </a: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A53BC1-941D-0B56-84A5-AB8EF9D1F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" y="3674830"/>
            <a:ext cx="7273340" cy="254871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CD509E8-0258-6B41-F47A-E7472E405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024329"/>
              </p:ext>
            </p:extLst>
          </p:nvPr>
        </p:nvGraphicFramePr>
        <p:xfrm>
          <a:off x="7572879" y="3251345"/>
          <a:ext cx="4508310" cy="3395687"/>
        </p:xfrm>
        <a:graphic>
          <a:graphicData uri="http://schemas.openxmlformats.org/drawingml/2006/table">
            <a:tbl>
              <a:tblPr/>
              <a:tblGrid>
                <a:gridCol w="1115917">
                  <a:extLst>
                    <a:ext uri="{9D8B030D-6E8A-4147-A177-3AD203B41FA5}">
                      <a16:colId xmlns:a16="http://schemas.microsoft.com/office/drawing/2014/main" val="3799987240"/>
                    </a:ext>
                  </a:extLst>
                </a:gridCol>
                <a:gridCol w="3392393">
                  <a:extLst>
                    <a:ext uri="{9D8B030D-6E8A-4147-A177-3AD203B41FA5}">
                      <a16:colId xmlns:a16="http://schemas.microsoft.com/office/drawing/2014/main" val="1861743580"/>
                    </a:ext>
                  </a:extLst>
                </a:gridCol>
              </a:tblGrid>
              <a:tr h="4147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DP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46572"/>
                  </a:ext>
                </a:extLst>
              </a:tr>
              <a:tr h="70750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기본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full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복사본 </a:t>
                      </a:r>
                      <a:endParaRPr lang="en-US" altLang="ko-KR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메모리 폭발 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약 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150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GB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이상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350984"/>
                  </a:ext>
                </a:extLst>
              </a:tr>
              <a:tr h="70750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약 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100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GB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69485"/>
                  </a:ext>
                </a:extLst>
              </a:tr>
              <a:tr h="70750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+ Gradient shard 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약 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70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GB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144103"/>
                  </a:ext>
                </a:extLst>
              </a:tr>
              <a:tr h="70750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ZeRO-3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까지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약 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GB 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00113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F7FACE-9B80-6155-1EB0-59708C50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6851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B1F04-1243-B594-D8D9-F5E3CB6E2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EFFAE-67FF-33FE-8538-E3CB212B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06565"/>
            <a:ext cx="12192000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8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4. Tensor Parallelism</a:t>
            </a:r>
            <a:endParaRPr kumimoji="1" lang="ko-KR" altLang="en-US" sz="8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488B65-E339-4283-E505-EBABC894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1125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E28F7-A6FD-3A23-84EB-8FD9D3945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B7B1F-36C4-32AA-0861-E2948298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43200"/>
            <a:ext cx="12191999" cy="3360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4-1. Tensor Parallelism</a:t>
            </a:r>
            <a:endParaRPr lang="en" altLang="ko-KR" sz="4400" b="1" cap="all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8D4662-4CEA-724A-D9E3-15871748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17744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99B89-4C1E-1300-1D6F-516026F5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E0082-3A49-8F79-C005-D5C4C476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1CDB6-B078-4D85-A537-EF6A0685831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FE398BC-D856-C26F-200A-26DAF349825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Overview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(TP)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개념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row)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column)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방향으로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쪼개어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동시에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행렬 곱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matmul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연산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여러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나누어서 동시에 수행하는 병렬화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(of DP) vs. TP: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 전체의 파라미터를 분할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(=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간”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 중복 제거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하나의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내부의 행렬 곱 연산까지도 분할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(=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내부”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연산을 병렬화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C88627-1911-217A-178E-2F214CCF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47281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1E9FA-A3E3-0FC1-7CFF-0393735C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789EB-7871-1971-A932-87E368FE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FAFAF-5778-9640-2528-1602AC886E1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D7ABA-D833-BE15-02F4-09DDB365A713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Tensor Parallelism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필요성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eRO-3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로도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memory는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줄일 수 없었음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weight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state뿐만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아니라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activation까지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GPU 간에 나눠 계산 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GPU당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연산 + 메모리 부담을 동시에 줄임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899470-C105-2E85-5C21-6A580D63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70272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83098-D751-2DDC-2E9C-9AF6B905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0666E-15EB-375D-8B32-AADBFA0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861B2-E793-8E5F-4261-D62F4B5588A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D43F336-51A7-B58B-C4D4-F0485E070FFD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행렬곱의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분해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아래와 같이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행렬곱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두 가지로 나뉠 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Row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024367-B174-BFA8-0D4C-8DC645D4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03" y="2757906"/>
            <a:ext cx="5022377" cy="1342187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863258-710E-017B-8463-92A62735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36649"/>
              </p:ext>
            </p:extLst>
          </p:nvPr>
        </p:nvGraphicFramePr>
        <p:xfrm>
          <a:off x="281150" y="4589231"/>
          <a:ext cx="11510516" cy="2002636"/>
        </p:xfrm>
        <a:graphic>
          <a:graphicData uri="http://schemas.openxmlformats.org/drawingml/2006/table">
            <a:tbl>
              <a:tblPr/>
              <a:tblGrid>
                <a:gridCol w="914415">
                  <a:extLst>
                    <a:ext uri="{9D8B030D-6E8A-4147-A177-3AD203B41FA5}">
                      <a16:colId xmlns:a16="http://schemas.microsoft.com/office/drawing/2014/main" val="3836046355"/>
                    </a:ext>
                  </a:extLst>
                </a:gridCol>
                <a:gridCol w="4683944">
                  <a:extLst>
                    <a:ext uri="{9D8B030D-6E8A-4147-A177-3AD203B41FA5}">
                      <a16:colId xmlns:a16="http://schemas.microsoft.com/office/drawing/2014/main" val="902204838"/>
                    </a:ext>
                  </a:extLst>
                </a:gridCol>
                <a:gridCol w="1842763">
                  <a:extLst>
                    <a:ext uri="{9D8B030D-6E8A-4147-A177-3AD203B41FA5}">
                      <a16:colId xmlns:a16="http://schemas.microsoft.com/office/drawing/2014/main" val="1862819299"/>
                    </a:ext>
                  </a:extLst>
                </a:gridCol>
                <a:gridCol w="4069394">
                  <a:extLst>
                    <a:ext uri="{9D8B030D-6E8A-4147-A177-3AD203B41FA5}">
                      <a16:colId xmlns:a16="http://schemas.microsoft.com/office/drawing/2014/main" val="31141986"/>
                    </a:ext>
                  </a:extLst>
                </a:gridCol>
              </a:tblGrid>
              <a:tr h="50065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32705"/>
                  </a:ext>
                </a:extLst>
              </a:tr>
              <a:tr h="5006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</a:t>
                      </a:r>
                      <a:r>
                        <a:rPr lang="ko-KR" altLang="en-US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broadcast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Broadcast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동일한 입력을 받음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63428"/>
                  </a:ext>
                </a:extLst>
              </a:tr>
              <a:tr h="5006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자기 열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Wᵢ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곱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 × Wᵢ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Local compute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partial output Yᵢ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생성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535432"/>
                  </a:ext>
                </a:extLst>
              </a:tr>
              <a:tr h="5006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Partial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결과들을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Yᵢ</a:t>
                      </a:r>
                      <a:r>
                        <a:rPr lang="ko-KR" altLang="en-US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합쳐 최종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완성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78996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ED777F0-C43D-1C2C-4178-783F33D6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413" y="2406489"/>
            <a:ext cx="2651826" cy="19381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0F641-D065-7D5B-FD89-7FE97015EABE}"/>
              </a:ext>
            </a:extLst>
          </p:cNvPr>
          <p:cNvSpPr txBox="1"/>
          <p:nvPr/>
        </p:nvSpPr>
        <p:spPr>
          <a:xfrm>
            <a:off x="6394515" y="1308139"/>
            <a:ext cx="6100548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입력 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모든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GPU에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broadcast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필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</a:t>
            </a:r>
            <a:endParaRPr lang="en-US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출력 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각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부분 결과를 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all-gather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모음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E5EAB4-DCC1-AC10-0FF8-1BBB8470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81265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0BDE0-7B1B-A5C8-34C3-A53A3610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3F9B4-5295-8146-9D44-FAB5DDFF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2E31B-1574-D73E-663B-544CD0B8AD97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5C3A9C1-7A98-8D90-072C-39F33DEBAB9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행렬곱의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분해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057CC-D787-AE80-147D-673F79E5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4" y="2681858"/>
            <a:ext cx="4968049" cy="2935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962E35-8AD5-7156-097C-7A58F425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88" y="2681858"/>
            <a:ext cx="4968049" cy="2942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56CB-58E1-8E4E-9CA0-4CA1D595DEEE}"/>
              </a:ext>
            </a:extLst>
          </p:cNvPr>
          <p:cNvSpPr txBox="1"/>
          <p:nvPr/>
        </p:nvSpPr>
        <p:spPr>
          <a:xfrm>
            <a:off x="5514" y="5796198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" altLang="ko-KR" b="1" i="0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en" altLang="ko-KR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4BF16-A6C2-2BF9-5BC2-BF09E52EF20D}"/>
              </a:ext>
            </a:extLst>
          </p:cNvPr>
          <p:cNvSpPr txBox="1"/>
          <p:nvPr/>
        </p:nvSpPr>
        <p:spPr>
          <a:xfrm>
            <a:off x="6105194" y="5796198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Row</a:t>
            </a:r>
            <a:r>
              <a:rPr lang="en" altLang="ko-KR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3F6D6-AE5C-65FD-D53B-CA69F77E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052" y="442169"/>
            <a:ext cx="7772400" cy="179769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DF65F6-FA06-9E21-154A-C96115702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29745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F48B-B039-9985-2A81-30E16342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349D2-F187-4A02-AB79-F3249EAD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58519-8C67-10D7-D2E2-0D398332697D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3F6B74F-4495-B6D9-E49B-F40DBAC736A0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행렬곱의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분해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3C9EB8-1646-A65B-B3A0-6E285425D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877544"/>
              </p:ext>
            </p:extLst>
          </p:nvPr>
        </p:nvGraphicFramePr>
        <p:xfrm>
          <a:off x="532263" y="2529212"/>
          <a:ext cx="11218458" cy="3711414"/>
        </p:xfrm>
        <a:graphic>
          <a:graphicData uri="http://schemas.openxmlformats.org/drawingml/2006/table">
            <a:tbl>
              <a:tblPr/>
              <a:tblGrid>
                <a:gridCol w="2251880">
                  <a:extLst>
                    <a:ext uri="{9D8B030D-6E8A-4147-A177-3AD203B41FA5}">
                      <a16:colId xmlns:a16="http://schemas.microsoft.com/office/drawing/2014/main" val="986543950"/>
                    </a:ext>
                  </a:extLst>
                </a:gridCol>
                <a:gridCol w="4285397">
                  <a:extLst>
                    <a:ext uri="{9D8B030D-6E8A-4147-A177-3AD203B41FA5}">
                      <a16:colId xmlns:a16="http://schemas.microsoft.com/office/drawing/2014/main" val="748883069"/>
                    </a:ext>
                  </a:extLst>
                </a:gridCol>
                <a:gridCol w="4681181">
                  <a:extLst>
                    <a:ext uri="{9D8B030D-6E8A-4147-A177-3AD203B41FA5}">
                      <a16:colId xmlns:a16="http://schemas.microsoft.com/office/drawing/2014/main" val="4135631158"/>
                    </a:ext>
                  </a:extLst>
                </a:gridCol>
              </a:tblGrid>
              <a:tr h="53020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Column</a:t>
                      </a:r>
                      <a:r>
                        <a:rPr lang="en" b="1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Parallelism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Row</a:t>
                      </a:r>
                      <a:r>
                        <a:rPr lang="en" b="1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Parallelism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482798"/>
                  </a:ext>
                </a:extLst>
              </a:tr>
              <a:tr h="530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 기준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열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column)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행</a:t>
                      </a: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row)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419503"/>
                  </a:ext>
                </a:extLst>
              </a:tr>
              <a:tr h="530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Broadcast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모두 동일 입력 사용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Scatter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 일부만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70461"/>
                  </a:ext>
                </a:extLst>
              </a:tr>
              <a:tr h="530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출력 </a:t>
                      </a: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(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결과 합치기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 (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결과 더하기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235802"/>
                  </a:ext>
                </a:extLst>
              </a:tr>
              <a:tr h="530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효율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중복 저장 있음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분할로 더 효율적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625523"/>
                  </a:ext>
                </a:extLst>
              </a:tr>
              <a:tr h="530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형태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broadcast + all-gather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scatter + all-reduce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029689"/>
                  </a:ext>
                </a:extLst>
              </a:tr>
              <a:tr h="530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주요 예시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Transformer</a:t>
                      </a: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 (W₂)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Transformer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 (W_QKV)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730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D0233-AB7F-CCBC-5CAF-1A0A741D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451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7F845-08A9-BC9B-9C51-A115627B8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B7C80-7F6B-48BA-327B-18E0D411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DB29D-E898-55CA-B266-7FDC71FEA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 Tokens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기준의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LLM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학습에서는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보통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샘플 개수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bs)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아니라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토큰 개수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bst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bst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bs X seq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(seq = sequence length)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Recent LLM sweet spot: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4M–60M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tokens per batch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LLaMA-1: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tokens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/batch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total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1.4T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tokens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DeepSeek: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60M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tokens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/batch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total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14T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tokens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7E701-1B9B-674F-3634-E6DE45046CE8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6B6826-9675-D131-EE5B-1B6898A5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16186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445B-5203-23E6-A67A-75658D4BB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8BB8B-7F63-B198-3225-298EB711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95A7F-FF54-B05B-FD51-094C8DE194B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F779E-2F77-D8E2-AE44-F39E5E21A5C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행렬곱의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분해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BFCF47-8A26-E1FC-E382-FB6EAAB9A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52395"/>
              </p:ext>
            </p:extLst>
          </p:nvPr>
        </p:nvGraphicFramePr>
        <p:xfrm>
          <a:off x="545909" y="2543735"/>
          <a:ext cx="10809028" cy="3507744"/>
        </p:xfrm>
        <a:graphic>
          <a:graphicData uri="http://schemas.openxmlformats.org/drawingml/2006/table">
            <a:tbl>
              <a:tblPr/>
              <a:tblGrid>
                <a:gridCol w="2879679">
                  <a:extLst>
                    <a:ext uri="{9D8B030D-6E8A-4147-A177-3AD203B41FA5}">
                      <a16:colId xmlns:a16="http://schemas.microsoft.com/office/drawing/2014/main" val="2738704136"/>
                    </a:ext>
                  </a:extLst>
                </a:gridCol>
                <a:gridCol w="7929349">
                  <a:extLst>
                    <a:ext uri="{9D8B030D-6E8A-4147-A177-3AD203B41FA5}">
                      <a16:colId xmlns:a16="http://schemas.microsoft.com/office/drawing/2014/main" val="1130602471"/>
                    </a:ext>
                  </a:extLst>
                </a:gridCol>
              </a:tblGrid>
              <a:tr h="58462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7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172205"/>
                  </a:ext>
                </a:extLst>
              </a:tr>
              <a:tr h="5846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Column</a:t>
                      </a:r>
                      <a:r>
                        <a:rPr lang="en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Parallelism</a:t>
                      </a: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</a:t>
                      </a:r>
                      <a:r>
                        <a:rPr lang="ko-KR" altLang="en-US" sz="17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열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분할 → 각 </a:t>
                      </a:r>
                      <a:r>
                        <a:rPr lang="en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ko-KR" altLang="en-US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출력의 일부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 계산 → </a:t>
                      </a:r>
                      <a:r>
                        <a:rPr lang="en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병합</a:t>
                      </a: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73818"/>
                  </a:ext>
                </a:extLst>
              </a:tr>
              <a:tr h="5846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Row</a:t>
                      </a:r>
                      <a:r>
                        <a:rPr lang="en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Parallelism</a:t>
                      </a: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</a:t>
                      </a:r>
                      <a:r>
                        <a:rPr lang="ko-KR" altLang="en-US" sz="17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행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으로 분할 → 각 </a:t>
                      </a:r>
                      <a:r>
                        <a:rPr lang="en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ko-KR" altLang="en-US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입력의 일부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 계산 → </a:t>
                      </a:r>
                      <a:r>
                        <a:rPr lang="en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병합</a:t>
                      </a: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80908"/>
                  </a:ext>
                </a:extLst>
              </a:tr>
              <a:tr h="5846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공통점</a:t>
                      </a: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Forward/Backward </a:t>
                      </a:r>
                      <a:r>
                        <a:rPr lang="ko-KR" altLang="en-US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계산을 </a:t>
                      </a:r>
                      <a:r>
                        <a:rPr lang="ko-KR" altLang="en-US" sz="1700" b="1" i="0" dirty="0" err="1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병렬화</a:t>
                      </a:r>
                      <a:r>
                        <a:rPr lang="ko-KR" altLang="en-US" sz="17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하여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당 연산</a:t>
                      </a:r>
                      <a:r>
                        <a:rPr lang="en-US" altLang="ko-KR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·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부담 감소</a:t>
                      </a: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833360"/>
                  </a:ext>
                </a:extLst>
              </a:tr>
              <a:tr h="5846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차이점</a:t>
                      </a: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방향</a:t>
                      </a:r>
                      <a:r>
                        <a:rPr lang="en-US" altLang="ko-KR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Column(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출력 병합</a:t>
                      </a:r>
                      <a:r>
                        <a:rPr lang="en-US" altLang="ko-KR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/ </a:t>
                      </a:r>
                      <a:r>
                        <a:rPr lang="en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Row(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 병합</a:t>
                      </a:r>
                      <a:r>
                        <a:rPr lang="en-US" altLang="ko-KR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195997"/>
                  </a:ext>
                </a:extLst>
              </a:tr>
              <a:tr h="5846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목표</a:t>
                      </a: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7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줄이지 못한 </a:t>
                      </a:r>
                      <a:r>
                        <a:rPr lang="en" sz="17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</a:t>
                      </a:r>
                      <a:r>
                        <a:rPr lang="en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7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및 연산 병목 해결</a:t>
                      </a:r>
                    </a:p>
                  </a:txBody>
                  <a:tcPr marL="119039" marR="119039" marT="54941" marB="54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69388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38FEC-4D77-CF92-0C76-7AB39509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77261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4C402-275E-AC04-4ECB-54477107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8EDBE-FDF9-4F26-0A47-B3692E0E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45027-46D4-42E4-6658-6CED4FC5E48E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B65A5D-D903-B5F7-E975-9A635B9D844C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Summary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모델의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weight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state</a:t>
            </a:r>
            <a:r>
              <a:rPr lang="ko-KR" altLang="en-US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뿐만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아니라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까지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GPU 간에 분할(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shard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ZeRO와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달리 “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계산 자체를 나눔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gather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All-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reduce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통신으로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partial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결과를 병합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2B0263-244D-561A-1760-3AB1AC94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45595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7DD6-F886-7E99-D0FD-9ABEDAC28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65355-85C1-A695-2CA2-B6D58377F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43200"/>
            <a:ext cx="12191999" cy="3360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 Tensor Parallelism in a Transformer Block</a:t>
            </a:r>
            <a:endParaRPr lang="en" altLang="ko-KR" sz="4400" b="1" cap="all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3558D0-7861-6A95-E015-D02A2C0E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38895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7995-2698-05B0-392A-DC45449DA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006FA-5CCC-43EE-8808-E4F704FB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01598-DB87-7533-E1E3-EC635E339575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FB4A82A-1ECB-FD7F-005A-035742998806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두 구성요소에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TP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FeedForward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(MLP)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FC₁ →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GeLU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FC₂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 방식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Linear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Row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Linear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Multi-Head Attention (MHA)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Query(Q), Key(K), Value(V)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projection: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Output projection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Row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Parallel</a:t>
            </a:r>
          </a:p>
          <a:p>
            <a:pPr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B5EAE4-E624-4294-A531-105332C9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08627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0C73-4E6C-E6A8-DCD5-13ADB44DE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DA254-6027-0A20-5CEE-8AA29E5D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ECE10-A182-E285-6D7A-AC8197F90BB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B000582-8137-54EA-D119-CE26AF2B79E3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두 구성요소에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TP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FeedForward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(MLP)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FC₁ →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GeLU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FC₂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 방식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Linear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Row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Linear</a:t>
            </a:r>
          </a:p>
        </p:txBody>
      </p:sp>
      <p:pic>
        <p:nvPicPr>
          <p:cNvPr id="101378" name="Picture 2">
            <a:extLst>
              <a:ext uri="{FF2B5EF4-FFF2-40B4-BE49-F238E27FC236}">
                <a16:creationId xmlns:a16="http://schemas.microsoft.com/office/drawing/2014/main" id="{212EC6E7-2063-9B43-EBB5-55666DC0D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376" y="2552132"/>
            <a:ext cx="6066863" cy="29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F22FB8-B8A9-AE36-C639-86418EED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887174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3A2B7-8F8C-E429-923D-0E72096C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C6139-EE95-B82E-D09A-4DB5CF8C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34FDC-F470-6EB2-2346-ED103D689C2B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A6C3A5-4433-6B5A-0FEE-BF7F40C67D16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두 구성요소에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TP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FeedForward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(MLP)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FC₁ →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GeLU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FC₂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 방식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Linear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Row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Linear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B31EAE1-FC24-D72C-6C6C-731EE6D2D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200049"/>
              </p:ext>
            </p:extLst>
          </p:nvPr>
        </p:nvGraphicFramePr>
        <p:xfrm>
          <a:off x="497006" y="4398980"/>
          <a:ext cx="11413844" cy="2132681"/>
        </p:xfrm>
        <a:graphic>
          <a:graphicData uri="http://schemas.openxmlformats.org/drawingml/2006/table">
            <a:tbl>
              <a:tblPr/>
              <a:tblGrid>
                <a:gridCol w="854122">
                  <a:extLst>
                    <a:ext uri="{9D8B030D-6E8A-4147-A177-3AD203B41FA5}">
                      <a16:colId xmlns:a16="http://schemas.microsoft.com/office/drawing/2014/main" val="218712368"/>
                    </a:ext>
                  </a:extLst>
                </a:gridCol>
                <a:gridCol w="2620371">
                  <a:extLst>
                    <a:ext uri="{9D8B030D-6E8A-4147-A177-3AD203B41FA5}">
                      <a16:colId xmlns:a16="http://schemas.microsoft.com/office/drawing/2014/main" val="3456382016"/>
                    </a:ext>
                  </a:extLst>
                </a:gridCol>
                <a:gridCol w="3330053">
                  <a:extLst>
                    <a:ext uri="{9D8B030D-6E8A-4147-A177-3AD203B41FA5}">
                      <a16:colId xmlns:a16="http://schemas.microsoft.com/office/drawing/2014/main" val="3969810508"/>
                    </a:ext>
                  </a:extLst>
                </a:gridCol>
                <a:gridCol w="4609298">
                  <a:extLst>
                    <a:ext uri="{9D8B030D-6E8A-4147-A177-3AD203B41FA5}">
                      <a16:colId xmlns:a16="http://schemas.microsoft.com/office/drawing/2014/main" val="2839429713"/>
                    </a:ext>
                  </a:extLst>
                </a:gridCol>
              </a:tblGrid>
              <a:tr h="4335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591534"/>
                  </a:ext>
                </a:extLst>
              </a:tr>
              <a:tr h="940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FC₁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column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Broadcast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(X) + All-gather (Y)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출력의 일부</a:t>
                      </a:r>
                      <a:r>
                        <a:rPr lang="en-US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Y₁, Y₂)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 후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endParaRPr lang="en-US" altLang="ko-KR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197834"/>
                  </a:ext>
                </a:extLst>
              </a:tr>
              <a:tr h="758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FC₂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row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Scatter (X) +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 일부만 곱하고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결과를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합산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63978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14AC52A-383C-A494-0E73-15549D03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048" y="814405"/>
            <a:ext cx="6201770" cy="214563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D16406-5F92-9912-9E85-63A7E46E3378}"/>
              </a:ext>
            </a:extLst>
          </p:cNvPr>
          <p:cNvSpPr txBox="1"/>
          <p:nvPr/>
        </p:nvSpPr>
        <p:spPr>
          <a:xfrm>
            <a:off x="6705148" y="3368326"/>
            <a:ext cx="6469038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Column → Row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조합을 쓰는 이유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중간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생략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수 있어서 더 효율적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1F699-B2BE-1A5B-CEF2-D7423FB4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60177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9516E-62BA-FA74-9CF2-23131BD95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C7B64-D2C3-34C0-8F8E-2AFE758E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0CF33-F75D-9B95-0BDE-F1F94984078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5A3DD14-06BE-7732-DF4E-68ECD73250EB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두 구성요소에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TP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Multi-Head Attention (MHA)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Query(Q), Key(K), Value(V)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projection: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Output projection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Row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Parallel</a:t>
            </a:r>
          </a:p>
          <a:p>
            <a:pPr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2AED06-AFD0-7846-1560-9C3C0F1C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68" y="4091280"/>
            <a:ext cx="8771865" cy="276672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19EE53-82EF-47F4-540C-D1814BBF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4934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57A8-60EB-B6B4-36D6-21FFE3AC5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C2C94-D7E5-C841-D7F7-7D3B8036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A2A93-2542-568D-EF5C-8EE711228F9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511A1C-BF02-C442-F48B-4C408239FCC1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두 구성요소에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TP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Multi-Head Attention (MHA)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Query(Q), Key(K), Value(V)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projection: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Output projection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Row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Parallel</a:t>
            </a:r>
          </a:p>
          <a:p>
            <a:pPr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A057B-ED8C-5D57-79DB-F0B865D5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048" y="814405"/>
            <a:ext cx="6201770" cy="214563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3F169C5-81C5-55C9-0BE7-297D91F0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746045"/>
              </p:ext>
            </p:extLst>
          </p:nvPr>
        </p:nvGraphicFramePr>
        <p:xfrm>
          <a:off x="715369" y="5040127"/>
          <a:ext cx="10986449" cy="1496853"/>
        </p:xfrm>
        <a:graphic>
          <a:graphicData uri="http://schemas.openxmlformats.org/drawingml/2006/table">
            <a:tbl>
              <a:tblPr/>
              <a:tblGrid>
                <a:gridCol w="1847711">
                  <a:extLst>
                    <a:ext uri="{9D8B030D-6E8A-4147-A177-3AD203B41FA5}">
                      <a16:colId xmlns:a16="http://schemas.microsoft.com/office/drawing/2014/main" val="789691557"/>
                    </a:ext>
                  </a:extLst>
                </a:gridCol>
                <a:gridCol w="2081793">
                  <a:extLst>
                    <a:ext uri="{9D8B030D-6E8A-4147-A177-3AD203B41FA5}">
                      <a16:colId xmlns:a16="http://schemas.microsoft.com/office/drawing/2014/main" val="755813012"/>
                    </a:ext>
                  </a:extLst>
                </a:gridCol>
                <a:gridCol w="7056945">
                  <a:extLst>
                    <a:ext uri="{9D8B030D-6E8A-4147-A177-3AD203B41FA5}">
                      <a16:colId xmlns:a16="http://schemas.microsoft.com/office/drawing/2014/main" val="3798473318"/>
                    </a:ext>
                  </a:extLst>
                </a:gridCol>
              </a:tblGrid>
              <a:tr h="4989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구성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19791"/>
                  </a:ext>
                </a:extLst>
              </a:tr>
              <a:tr h="4989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Q, K, 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Column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일부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head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 담당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GPU₁→Head₁₋₄, GPU₂→Head₅₋₈)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473978"/>
                  </a:ext>
                </a:extLst>
              </a:tr>
              <a:tr h="4989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Output (Wᵒ)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Row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결과를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합침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6583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43346D-469A-C679-D4A6-5A1B93261556}"/>
              </a:ext>
            </a:extLst>
          </p:cNvPr>
          <p:cNvSpPr txBox="1"/>
          <p:nvPr/>
        </p:nvSpPr>
        <p:spPr>
          <a:xfrm>
            <a:off x="5254389" y="3657652"/>
            <a:ext cx="7683689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Attention head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들이 독립적이므로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head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단위로 나누기 쉬움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TP degree ≤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num_heads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32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heads → TP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최대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32)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MQA/GQA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KV head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수가 적으므로 동기화에 주의 필요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8CE34-0640-F1B3-B603-60AF433F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81567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6A9E2-9B41-D596-16C2-22EF248C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24BE13-00AD-D03A-DEDA-C5BC393B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3" y="2337539"/>
            <a:ext cx="11395881" cy="20730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88BE2AA-CD3F-5062-77C2-E479ED1F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7E31D-5F4E-C8DE-DD59-805502B3EB4B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36186E2-6ACA-16A8-30FA-0C6C80D51625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TP Timeline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C99694-854A-3423-050C-00049D1CA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597860"/>
              </p:ext>
            </p:extLst>
          </p:nvPr>
        </p:nvGraphicFramePr>
        <p:xfrm>
          <a:off x="1331473" y="4725709"/>
          <a:ext cx="9355541" cy="1797920"/>
        </p:xfrm>
        <a:graphic>
          <a:graphicData uri="http://schemas.openxmlformats.org/drawingml/2006/table">
            <a:tbl>
              <a:tblPr/>
              <a:tblGrid>
                <a:gridCol w="3582538">
                  <a:extLst>
                    <a:ext uri="{9D8B030D-6E8A-4147-A177-3AD203B41FA5}">
                      <a16:colId xmlns:a16="http://schemas.microsoft.com/office/drawing/2014/main" val="309540478"/>
                    </a:ext>
                  </a:extLst>
                </a:gridCol>
                <a:gridCol w="2770496">
                  <a:extLst>
                    <a:ext uri="{9D8B030D-6E8A-4147-A177-3AD203B41FA5}">
                      <a16:colId xmlns:a16="http://schemas.microsoft.com/office/drawing/2014/main" val="2910016720"/>
                    </a:ext>
                  </a:extLst>
                </a:gridCol>
                <a:gridCol w="3002507">
                  <a:extLst>
                    <a:ext uri="{9D8B030D-6E8A-4147-A177-3AD203B41FA5}">
                      <a16:colId xmlns:a16="http://schemas.microsoft.com/office/drawing/2014/main" val="3031909203"/>
                    </a:ext>
                  </a:extLst>
                </a:gridCol>
              </a:tblGrid>
              <a:tr h="449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560601"/>
                  </a:ext>
                </a:extLst>
              </a:tr>
              <a:tr h="449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LayerNorm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Local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098182"/>
                  </a:ext>
                </a:extLst>
              </a:tr>
              <a:tr h="449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FC₁, </a:t>
                      </a:r>
                      <a:r>
                        <a:rPr lang="en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GeLU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FC₂  (TP Region)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Parallel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AllReduce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Activs</a:t>
                      </a:r>
                      <a:endParaRPr lang="en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212025"/>
                  </a:ext>
                </a:extLst>
              </a:tr>
              <a:tr h="449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LayerNorm</a:t>
                      </a:r>
                      <a:endParaRPr lang="en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Local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98317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084225-4B44-626F-00AD-3712D0F2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92953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6DFD3-75AF-808E-31AB-3DBA33367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046B4-F5E9-E422-F67A-A231762A4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E0481-DFAC-E0A9-7DDA-77018EA5EF2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CB98A4A-9E84-F6A1-AA72-F7496C2E5A39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Performance Trade-off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F91577E-D314-16A9-A6CE-CC3FDE78A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786991"/>
              </p:ext>
            </p:extLst>
          </p:nvPr>
        </p:nvGraphicFramePr>
        <p:xfrm>
          <a:off x="4134558" y="1485900"/>
          <a:ext cx="7922526" cy="1943100"/>
        </p:xfrm>
        <a:graphic>
          <a:graphicData uri="http://schemas.openxmlformats.org/drawingml/2006/table">
            <a:tbl>
              <a:tblPr/>
              <a:tblGrid>
                <a:gridCol w="2307185">
                  <a:extLst>
                    <a:ext uri="{9D8B030D-6E8A-4147-A177-3AD203B41FA5}">
                      <a16:colId xmlns:a16="http://schemas.microsoft.com/office/drawing/2014/main" val="396788545"/>
                    </a:ext>
                  </a:extLst>
                </a:gridCol>
                <a:gridCol w="1419367">
                  <a:extLst>
                    <a:ext uri="{9D8B030D-6E8A-4147-A177-3AD203B41FA5}">
                      <a16:colId xmlns:a16="http://schemas.microsoft.com/office/drawing/2014/main" val="3557540356"/>
                    </a:ext>
                  </a:extLst>
                </a:gridCol>
                <a:gridCol w="4195974">
                  <a:extLst>
                    <a:ext uri="{9D8B030D-6E8A-4147-A177-3AD203B41FA5}">
                      <a16:colId xmlns:a16="http://schemas.microsoft.com/office/drawing/2014/main" val="34687243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증가 시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16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Throughput (</a:t>
                      </a: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속도</a:t>
                      </a:r>
                      <a:r>
                        <a:rPr lang="en-US" altLang="ko-KR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감소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AllReduce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en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AllGather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증가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181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 Batch Size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증가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당 메모리 부담 감소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97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Memory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감소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activations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 분산 저장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168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Network </a:t>
                      </a:r>
                      <a:r>
                        <a:rPr lang="ko-KR" altLang="en-US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부하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증가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횟수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·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크기 늘어남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55208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B29C3A1-D493-7050-40D3-80C590FD4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824" y="3607675"/>
            <a:ext cx="8158351" cy="269495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32DF728-80B5-3D6D-50C8-658CACFA0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923" y="6382505"/>
            <a:ext cx="77572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NVLink</a:t>
            </a:r>
            <a:r>
              <a:rPr kumimoji="0" lang="ko-KR" altLang="ko-KR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(노드 내)는 빠르지만, </a:t>
            </a:r>
            <a:r>
              <a:rPr kumimoji="0" lang="ko-KR" altLang="ko-KR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InfiniBand</a:t>
            </a:r>
            <a:r>
              <a:rPr kumimoji="0" lang="ko-KR" altLang="ko-KR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(노드 간)로 넘어가면 통신 병목 급증.</a:t>
            </a:r>
            <a:endParaRPr kumimoji="0" lang="ko-KR" altLang="ko-KR" sz="2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A21E9-EB3A-8F04-782C-F6DD5919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992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67648-8625-99D6-72C1-ADD9CDABE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95F08-E86E-01B0-36F7-F0DDC534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876913-BEFC-2401-440B-B219D007A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17708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첫 번째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challenge: OOM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bs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크게 키우면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GPU memory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부족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 (OOM)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ulti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 문제를 풀기 위해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Data/tensor/pipeline/context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CCCAE-4A91-AE3E-0F98-C9B259601B7B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ECECD1-FF54-CBCF-D031-0D81E94B9D5A}"/>
              </a:ext>
            </a:extLst>
          </p:cNvPr>
          <p:cNvSpPr txBox="1">
            <a:spLocks/>
          </p:cNvSpPr>
          <p:nvPr/>
        </p:nvSpPr>
        <p:spPr>
          <a:xfrm>
            <a:off x="7099443" y="2110969"/>
            <a:ext cx="4706420" cy="41713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sz="1500" b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  <a:r>
              <a:rPr lang="ko-KR" altLang="en-US" sz="15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endParaRPr lang="en" altLang="ko-KR" sz="15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40000"/>
              </a:lnSpc>
            </a:pPr>
            <a:r>
              <a:rPr kumimoji="1" lang="en-US" altLang="ko-KR" sz="1500" b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 1,2,3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 (O-G-P)</a:t>
            </a:r>
          </a:p>
          <a:p>
            <a:pPr>
              <a:lnSpc>
                <a:spcPct val="140000"/>
              </a:lnSpc>
            </a:pPr>
            <a:r>
              <a:rPr kumimoji="1" lang="en-US" altLang="ko-KR" sz="1500" b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  <a:p>
            <a:pPr lvl="1">
              <a:lnSpc>
                <a:spcPct val="140000"/>
              </a:lnSpc>
            </a:pPr>
            <a:r>
              <a:rPr kumimoji="1" lang="en-US" altLang="ko-KR" sz="1500" b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 Parallelism (column + row)</a:t>
            </a:r>
          </a:p>
          <a:p>
            <a:pPr lvl="2">
              <a:lnSpc>
                <a:spcPct val="140000"/>
              </a:lnSpc>
            </a:pPr>
            <a:r>
              <a:rPr kumimoji="1" lang="en-US" altLang="ko-KR" sz="1500" b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  <a:p>
            <a:pPr lvl="2">
              <a:lnSpc>
                <a:spcPct val="140000"/>
              </a:lnSpc>
            </a:pPr>
            <a:r>
              <a:rPr kumimoji="1" lang="en-US" altLang="ko-KR" sz="1500" b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  <a:p>
            <a:pPr lvl="1">
              <a:lnSpc>
                <a:spcPct val="140000"/>
              </a:lnSpc>
            </a:pPr>
            <a:r>
              <a:rPr kumimoji="1" lang="en-US" altLang="ko-KR" sz="1500" b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  <a:p>
            <a:pPr lvl="2">
              <a:lnSpc>
                <a:spcPct val="140000"/>
              </a:lnSpc>
            </a:pPr>
            <a:r>
              <a:rPr kumimoji="1" lang="en-US" altLang="ko-KR" sz="1500" b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Ring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 attention &amp; </a:t>
            </a:r>
            <a:r>
              <a:rPr kumimoji="1" lang="en-US" altLang="ko-KR" sz="1500" b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Zig-Zag Ring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 attention</a:t>
            </a:r>
          </a:p>
          <a:p>
            <a:pPr lvl="1">
              <a:lnSpc>
                <a:spcPct val="140000"/>
              </a:lnSpc>
            </a:pPr>
            <a:r>
              <a:rPr kumimoji="1" lang="en-US" altLang="ko-KR" sz="1500" b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Pipeline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  <a:p>
            <a:pPr lvl="2">
              <a:lnSpc>
                <a:spcPct val="140000"/>
              </a:lnSpc>
            </a:pPr>
            <a:r>
              <a:rPr kumimoji="1" lang="en-US" altLang="ko-KR" sz="1500" b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 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only</a:t>
            </a:r>
          </a:p>
          <a:p>
            <a:pPr lvl="2">
              <a:lnSpc>
                <a:spcPct val="140000"/>
              </a:lnSpc>
            </a:pP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All Forward All Backward (</a:t>
            </a:r>
            <a:r>
              <a:rPr kumimoji="1" lang="en-US" altLang="ko-KR" sz="1500" b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AFAB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40000"/>
              </a:lnSpc>
            </a:pP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1 Forward 1 Backward (</a:t>
            </a:r>
            <a:r>
              <a:rPr kumimoji="1" lang="en-US" altLang="ko-KR" sz="1500" b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1F1B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40000"/>
              </a:lnSpc>
            </a:pPr>
            <a:r>
              <a:rPr kumimoji="1" lang="en-US" altLang="ko-KR" sz="1500" b="1">
                <a:solidFill>
                  <a:schemeClr val="tx2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Interleaved</a:t>
            </a:r>
            <a:r>
              <a:rPr kumimoji="1" lang="en-US" altLang="ko-KR" sz="1500">
                <a:latin typeface="NanumGothic" panose="020D0604000000000000" pitchFamily="34" charset="-127"/>
                <a:ea typeface="NanumGothic" panose="020D0604000000000000" pitchFamily="34" charset="-127"/>
              </a:rPr>
              <a:t> Pipeline Parallelism</a:t>
            </a:r>
            <a:endParaRPr kumimoji="1" lang="ko-KR" altLang="en-US" sz="1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A8F9C-1AF7-3E5C-1997-38A7F6B1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080349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C6A16-57DB-C453-C8E1-C2657E1F8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78433-5679-D99A-37EF-07DADAB1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64AF3-9BD1-62E0-2BBE-C25E67808E8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052D6EF-83E3-28B7-0DFA-0F0B318061D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Memory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절감 효과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6C0EA2-72BA-BC1D-2C43-070ABB0D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06" y="2637216"/>
            <a:ext cx="11192944" cy="390403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ED1950-1C2D-8E91-9663-5D399E92E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641943"/>
              </p:ext>
            </p:extLst>
          </p:nvPr>
        </p:nvGraphicFramePr>
        <p:xfrm>
          <a:off x="5174324" y="1429408"/>
          <a:ext cx="6480864" cy="1554480"/>
        </p:xfrm>
        <a:graphic>
          <a:graphicData uri="http://schemas.openxmlformats.org/drawingml/2006/table">
            <a:tbl>
              <a:tblPr/>
              <a:tblGrid>
                <a:gridCol w="1212828">
                  <a:extLst>
                    <a:ext uri="{9D8B030D-6E8A-4147-A177-3AD203B41FA5}">
                      <a16:colId xmlns:a16="http://schemas.microsoft.com/office/drawing/2014/main" val="3880209468"/>
                    </a:ext>
                  </a:extLst>
                </a:gridCol>
                <a:gridCol w="5268036">
                  <a:extLst>
                    <a:ext uri="{9D8B030D-6E8A-4147-A177-3AD203B41FA5}">
                      <a16:colId xmlns:a16="http://schemas.microsoft.com/office/drawing/2014/main" val="1377853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효과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83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TP=1 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full weight, grad, optimizer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87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TP=8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1/8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 저장 → 메모리 약 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배 절감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421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TP=16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1/16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 → 더 절감 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제외</a:t>
                      </a:r>
                      <a:r>
                        <a:rPr lang="en-US" altLang="ko-KR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41738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BE4EF5-B02E-154E-BDE4-878CFC61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815025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6130C-AFAA-3B8E-D52A-DDC521DB9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89561-1A30-D404-D236-765367A6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6FB8E-47A4-48D9-B05D-45DE998305F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807E539-884F-31D5-8AEA-2EEF59C5A00D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TP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한계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Sequence Parallelism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필요성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TP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Dropout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등에 대해서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all-gather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필요하다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완전한 절감은 아니다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 Sequence Parallelism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필요성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2D878B-25D2-3E66-ECA4-DAFF43D5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597639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A4F70-BE32-D87F-C8D9-7A76A4E7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024DA-E615-3AB6-D12A-E38D31FD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F1980-28DA-D719-126B-8DE701FCBDDB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4BA836-645F-1D34-BC37-7B8199D35D88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TP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한계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Sequence Parallelism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필요성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Q)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왜 “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all-gather이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”하다고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하나?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hidden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dim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을 쪼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갬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레이어의 중간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들은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GPU별로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/TP 만큼만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가지고 있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음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MLP 한 블록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배치×토큰×히든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(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), TP=2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FC1 (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</a:t>
            </a:r>
            <a:r>
              <a:rPr lang="ko-KR" altLang="ko-KR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olumn</a:t>
            </a:r>
            <a:r>
              <a:rPr lang="ko-KR" altLang="ko-KR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-parallel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GPU: 입력 (B,S,H) × 가중치 조각 (</a:t>
            </a:r>
            <a:r>
              <a:rPr lang="ko-KR" altLang="ko-KR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4H/2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→ 부분 출력 (B,S, </a:t>
            </a:r>
            <a:r>
              <a:rPr lang="ko-KR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4H/2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ko-KR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GeLU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등은 부분 출력에 대해 </a:t>
            </a:r>
            <a:r>
              <a:rPr lang="en-US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Local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수행 가능 (문제 없음).</a:t>
            </a:r>
            <a:endParaRPr lang="en-US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FC2 (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</a:t>
            </a:r>
            <a:r>
              <a:rPr lang="ko-KR" altLang="ko-KR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ow</a:t>
            </a:r>
            <a:r>
              <a:rPr lang="ko-KR" altLang="ko-KR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-parallel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GPU: 입력 조각 (B,S, </a:t>
            </a:r>
            <a:r>
              <a:rPr lang="ko-KR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4H/2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× 가중치 조각 (</a:t>
            </a:r>
            <a:r>
              <a:rPr lang="ko-KR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4H/2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→ 부분 합 (B,S,H)</a:t>
            </a:r>
            <a:endParaRPr lang="en-US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그리고 </a:t>
            </a:r>
            <a:r>
              <a:rPr lang="ko-KR" altLang="ko-KR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(합산)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해서 최종 출력 (B,S,H)을 </a:t>
            </a:r>
            <a:r>
              <a:rPr lang="ko-KR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ko-KR" altLang="ko-KR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lang="ko-KR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전부 갖게 </a:t>
            </a:r>
            <a:r>
              <a:rPr lang="ko-KR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됩니다.</a:t>
            </a:r>
            <a:endParaRPr lang="en-US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9BACDD-F99D-C266-0121-283F16BC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66896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A36E8-AC1D-23C0-9A07-7B8B04A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DAAA5-B454-B827-813B-A74E1054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C9E35-1BA6-ACE7-13E8-7670B808222F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06E7A5B-5AD1-860C-E642-718F3EFF01B3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TP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한계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Sequence Parallelism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필요성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Q)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왜 “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all-gather이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”하다고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하나?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hidden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dim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을 쪼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갬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레이어의 중간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들은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GPU별로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/TP 만큼만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가지고 있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음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MLP 한 블록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배치×토큰×히든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(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), TP=2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시점에서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GPU마다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다시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hidden dim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(B,S,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)가 생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김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 다음 오는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Residual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add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Dropout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은 이 전체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텐서를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입력으로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그래서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“중간에는 잘게 쪼개 저장했지만, 블록 경계에서 전체가 한 번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재구성”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 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이것이</a:t>
            </a:r>
            <a:r>
              <a:rPr lang="ko-KR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TP가</a:t>
            </a:r>
            <a:r>
              <a:rPr lang="ko-KR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메모리를 “완전히” 줄이지 못하는 이유.</a:t>
            </a: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257A86-B377-0F99-8E13-3DCBE618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380880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640F8-65DA-401B-C899-2DA9707F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C17B5-23F5-9E71-316E-2A951FA1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2FC7A-3393-E1AC-D343-BF163B78966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EE95B0-2509-BA11-DDDF-9ADA5237D4B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2656927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TP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Dropout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나누기 어려운 이유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lang="en-US" altLang="ko-KR" sz="22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endParaRPr lang="en-US" altLang="ko-KR" sz="22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토큰의 </a:t>
            </a:r>
            <a:r>
              <a:rPr lang="en-US" altLang="ko-KR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hidden dim</a:t>
            </a:r>
            <a:r>
              <a:rPr lang="ko-KR" altLang="en-US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전체</a:t>
            </a:r>
            <a:r>
              <a:rPr lang="en-US" altLang="ko-KR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H) </a:t>
            </a:r>
            <a:r>
              <a:rPr lang="ko-KR" altLang="en-US" sz="2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대해 </a:t>
            </a:r>
            <a:r>
              <a:rPr lang="ko-KR" altLang="en-US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평균</a:t>
            </a:r>
            <a:r>
              <a:rPr lang="en-US" altLang="ko-KR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분산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계산</a:t>
            </a:r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Hidden dim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en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쪼갠 상태라면 각 </a:t>
            </a:r>
            <a:r>
              <a:rPr lang="en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ko-KR" altLang="en-US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부분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평균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분산만 계산할 수 있음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:(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부분 통계를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해서 전역 평균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분산을 구하고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shard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위에서 정규화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메모리는 늘지 않음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).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구현 단순화를 위해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일시적으로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all-gather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전체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모아 한 번에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LN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이때 피크 메모리↑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).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많은 프레임워크가 성능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구현 편의 때문에 방법 </a:t>
            </a:r>
            <a:r>
              <a:rPr lang="en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ko-KR" altLang="en-US" sz="2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사용하나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FC2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b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어차피 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B,S,H)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생기는 설계라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결과적으로 블록 경계에서 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full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크기 </a:t>
            </a:r>
            <a:r>
              <a:rPr lang="en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존재</a:t>
            </a:r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5D9B7E-2B82-4AE8-E2F8-29FC5D69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63747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D7DD8-E17F-C1EF-4218-A63309BE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BFFED-98CA-65FD-7F87-730D8973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4B56E-4B62-1951-3D04-383DF470BFD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350878A-FD2B-F396-8E90-AF2D775037EA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2656927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TP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Dropout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나누기 어려운 이유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 Dropout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수학적으로는 요소별 연산이라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shard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위에서 해도 무방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하기는 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모든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 rank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같은 값을 재현하려면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RNG seed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동기화해야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구현에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따라선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모여진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dropout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적용하기도 해서 피크 메모리가 커질 수 있습니다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0D00B-84B5-D554-4F68-8028B52C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02118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1EA0-F49A-3A95-A664-F7AAC517A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305EA-F85D-C187-0E49-5028F92C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90A90-C7A2-44F7-9C43-DBB21C7E4F97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8EB3C2-0588-DFA7-B4F2-9AF8B14DB793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2656927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G) Sequence Parallelism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등장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앞선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문제를 해결하기 위해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Megatron-LM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쓰는 해법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FC2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뒤에 바로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all-reduce(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전부 보유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대신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reduce-scatter 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축으로 분할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S/TP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H) 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토큰 일부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히든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갖도록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그러면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LN/Dropout/Residual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로컬로 처리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복원 불필요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FC1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들어가기 직전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에만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all-gather(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축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 다시 합침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이렇게 하면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 경계에서 전체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B,S,H)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오래 들고 있을 필요가 없어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절감 효과를 크게 살릴 수 있음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564FA1-B19B-EF19-3203-9235A57C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09141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D9B7D-9166-B3B2-1524-780DCBE40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39A6E-6E9C-9864-B71A-895F953B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656927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in a Transformer Block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D5BC5-8870-3577-E391-BC5F8290DE4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24BDD7-6AAC-F97F-3421-CE9D621D94F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2656927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G) Sequence Parallelism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등장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Summary: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내부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matmul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중간값들은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잘게 나눠 메모리를 아끼지만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블록 경계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Residual/LN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종종 전체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잠깐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복원해야함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→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메모리를 “완전히” 줄이지는 못합니다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이를 줄이려면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40B8C2-4784-CDE8-8440-D9A65827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64586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9D38E-A74A-A8C1-0A39-7001B271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663194-BED5-7122-7F14-C1B41A577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43200"/>
            <a:ext cx="12191999" cy="3360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 Sequence Parallelism</a:t>
            </a:r>
            <a:endParaRPr lang="en" altLang="ko-KR" sz="4400" b="1" cap="all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3AA3EE-107F-0576-1B39-F3C08277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2019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6C4EF-FB63-DE62-143C-69B5E0B9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8FDAF-963B-4903-2D14-8DDC0DF2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9AF1E-68D2-2F47-243D-A20C789E0AC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08356-3E75-A7FE-7892-FE8AB67C1E61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2656927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Sequence Parallelism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개념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 (SP)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분할하지 못했던 연산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Dropout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존재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 =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시퀀스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차원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dimension)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나누어 각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독립적으로 계산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히든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차원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hidden dim)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나눔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시퀀스 차원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 length)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나눔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두 방법을 결합하면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주요 연산을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대에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완전히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분산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9FE6F-7A52-A53F-89F4-79D3399F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758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C6A64-F12B-C3A6-2EC3-C5F81426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C9D45-2265-3038-8FC5-62A14313D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CEBFA-A2A6-CFC9-EF99-B6000F8AA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17708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기본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loop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→ Backward → Optimizer step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수렴 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안정성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compute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효율성에 직결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LLM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학습에서는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token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보는 것이 일반적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Sweet spot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최근 수백만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~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수천만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tokens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수준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큰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쓰려면 필연적으로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OOM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이슈 발생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이게 분산 학습의 이유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4F68B-BD6B-8F9E-E230-FF81484CC761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6245E2-8B78-2F7C-9D36-E4C4DBFB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0668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3252-89E0-38BB-E58D-F658B8363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0A45A-F9B1-1A96-2DED-E28F7337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8BAD9-5EE6-814A-2BA5-64EE81B0FB1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D16B5-0186-D7AA-13CE-132870CDC159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2656927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Sequence Parallelism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필요성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 (TP)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쓸 경우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Dropout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연산은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hidden vector 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특정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token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모든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hidden dim)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필요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간에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전체를 복원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all-gather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불가피함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절약 효과 반감 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Parallelism(SP)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이 문제를 해결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Dropout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“토큰 단위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Sequence)”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쪼개면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 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자기 시퀀스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chunk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처리할 수 있음 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full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복원 불필요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D8D8A5-09CC-648A-0EFD-F6E42ED2C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2101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9F148-2122-B8DA-3C84-A2872E4F7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2D121-543F-3618-C9F5-07E7CABC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DD83F-B7A3-6DC5-4AE5-7D931AEA06D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CFD062-7752-ADA2-BE55-7BDF54D40C40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2656927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TP vs. TP + SP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C35CDB-E846-11D3-FD00-144580FEA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833531"/>
              </p:ext>
            </p:extLst>
          </p:nvPr>
        </p:nvGraphicFramePr>
        <p:xfrm>
          <a:off x="281150" y="2492534"/>
          <a:ext cx="11629699" cy="3748092"/>
        </p:xfrm>
        <a:graphic>
          <a:graphicData uri="http://schemas.openxmlformats.org/drawingml/2006/table">
            <a:tbl>
              <a:tblPr/>
              <a:tblGrid>
                <a:gridCol w="2452075">
                  <a:extLst>
                    <a:ext uri="{9D8B030D-6E8A-4147-A177-3AD203B41FA5}">
                      <a16:colId xmlns:a16="http://schemas.microsoft.com/office/drawing/2014/main" val="1903038022"/>
                    </a:ext>
                  </a:extLst>
                </a:gridCol>
                <a:gridCol w="3954178">
                  <a:extLst>
                    <a:ext uri="{9D8B030D-6E8A-4147-A177-3AD203B41FA5}">
                      <a16:colId xmlns:a16="http://schemas.microsoft.com/office/drawing/2014/main" val="1965533957"/>
                    </a:ext>
                  </a:extLst>
                </a:gridCol>
                <a:gridCol w="5223446">
                  <a:extLst>
                    <a:ext uri="{9D8B030D-6E8A-4147-A177-3AD203B41FA5}">
                      <a16:colId xmlns:a16="http://schemas.microsoft.com/office/drawing/2014/main" val="925806108"/>
                    </a:ext>
                  </a:extLst>
                </a:gridCol>
              </a:tblGrid>
              <a:tr h="6246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Tensor Parallel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Tensor + Sequence Parallel (TP+SP)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348559"/>
                  </a:ext>
                </a:extLst>
              </a:tr>
              <a:tr h="6246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Hidden dimension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Hidden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+ Sequence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</a:t>
                      </a:r>
                      <a:endParaRPr lang="en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38796"/>
                  </a:ext>
                </a:extLst>
              </a:tr>
              <a:tr h="6246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LayerNorm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/ Dropout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시퀀스 복원 필요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시퀀스 단위로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분리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2727"/>
                  </a:ext>
                </a:extLst>
              </a:tr>
              <a:tr h="6246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 x s x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 / </a:t>
                      </a:r>
                      <a:r>
                        <a:rPr lang="en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 x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 / </a:t>
                      </a:r>
                      <a:r>
                        <a:rPr lang="en" altLang="ko-KR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x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 / </a:t>
                      </a:r>
                      <a:r>
                        <a:rPr lang="en" altLang="ko-KR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" b="1" i="0" dirty="0">
                        <a:solidFill>
                          <a:srgbClr val="C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968525"/>
                  </a:ext>
                </a:extLst>
              </a:tr>
              <a:tr h="6246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 ×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 × (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+ Reduce-Scatter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≈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동일 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280777"/>
                  </a:ext>
                </a:extLst>
              </a:tr>
              <a:tr h="6246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오버랩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일부 가능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비슷한 수준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413864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B3364-3C7D-6F4B-E148-4E7B2FCC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68713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04551-9F6B-7332-2CF7-022B04063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3069A-91E3-998F-89C2-DB5CA4D8D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ED34E-A7B1-50F0-AA4A-617F1E5F5C73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B36B1-E6DE-EEB0-69E0-E87817218976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2656927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TP vs. TP + SP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712913-046F-C655-519E-3EAF2429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92" y="1479305"/>
            <a:ext cx="4658436" cy="496550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AB1EEC-6824-00AB-B8CF-5581026DE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0" y="2595322"/>
            <a:ext cx="6901271" cy="306849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CFD8A-E3F1-9D89-971B-2FBD34CA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75641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3BC2A-D8E7-E151-0301-533829F78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B69FA-D40A-40E7-7959-EB44BB07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7AAED-FE4F-A0B1-3A26-4239C319B2D8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3C7A326-0405-DD0E-90C2-66B61DE1F206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Forward Pass of SP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[1]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region (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차원으로 나뉨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GPU₁, GPU₂ →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X₁* (b,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s/2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h)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자기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chunk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Y₁*, Y₂*.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[2]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All-Gather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수행 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Y =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concat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(Y₁*, Y₂*) = (b, s, h).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Linear,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GeLU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full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필요하므로 복원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14FC16-B55F-949A-24D2-26D88BC6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444" y="1023391"/>
            <a:ext cx="2793795" cy="508379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EC402D-49BC-2ADA-4FA5-DC62EA796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1967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400AE-6631-B8D4-7E37-DE624F8C4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58AF7-957C-5186-43CB-BB8B7D55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585C9-DECA-F2DD-F5AE-02B7590C0A2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6249FC-79F9-7A4C-02CA-7844258136BE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Forward Pass of SP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[3]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region (MLP, Attention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Hidden dimension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기준으로 분할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 standard)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FC₁: column parallel →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GeLU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FC₂: row parallel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FC₂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끝에서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Reduce-Scatter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구간 마무리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[4]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g*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Reduce-Scatter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수행 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W₁*, W₂* = (b,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s/2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h)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 region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돌아가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Dropout, Residual,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  <a:buNone/>
            </a:pP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F85084-FB8A-82F9-0B8B-6C854E3A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444" y="1023391"/>
            <a:ext cx="2793795" cy="508379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9EEF05-7766-5B87-A90A-5474AB9C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884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4DD29-4BEA-AAFC-0BF2-042AA9DA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315C0-EB83-3376-FE68-1FA68BB92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D5DC-5B39-2E27-9D67-ECF126C84E2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0BB84F-B7F3-BA19-A433-9414A806404A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Backward Pass of SP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conjugate operation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수행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때문에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 / f*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 / g*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conjugate pair”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라고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부름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No-op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이면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All-reduce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반대 역할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4A5BB3-4AEF-86EF-DC9B-E46740C7E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21655"/>
              </p:ext>
            </p:extLst>
          </p:nvPr>
        </p:nvGraphicFramePr>
        <p:xfrm>
          <a:off x="1930021" y="4189633"/>
          <a:ext cx="7978254" cy="1583370"/>
        </p:xfrm>
        <a:graphic>
          <a:graphicData uri="http://schemas.openxmlformats.org/drawingml/2006/table">
            <a:tbl>
              <a:tblPr/>
              <a:tblGrid>
                <a:gridCol w="1782170">
                  <a:extLst>
                    <a:ext uri="{9D8B030D-6E8A-4147-A177-3AD203B41FA5}">
                      <a16:colId xmlns:a16="http://schemas.microsoft.com/office/drawing/2014/main" val="1093846664"/>
                    </a:ext>
                  </a:extLst>
                </a:gridCol>
                <a:gridCol w="3070746">
                  <a:extLst>
                    <a:ext uri="{9D8B030D-6E8A-4147-A177-3AD203B41FA5}">
                      <a16:colId xmlns:a16="http://schemas.microsoft.com/office/drawing/2014/main" val="601116598"/>
                    </a:ext>
                  </a:extLst>
                </a:gridCol>
                <a:gridCol w="3125338">
                  <a:extLst>
                    <a:ext uri="{9D8B030D-6E8A-4147-A177-3AD203B41FA5}">
                      <a16:colId xmlns:a16="http://schemas.microsoft.com/office/drawing/2014/main" val="3826261479"/>
                    </a:ext>
                  </a:extLst>
                </a:gridCol>
              </a:tblGrid>
              <a:tr h="527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595159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SP 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 (All-Gather)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g* (Reduce-Scatter)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647724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 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g* (Reduce-Scatter)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 (All-Gather)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2518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17E98-A0DD-2C00-CA8D-B9DEE79D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21949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C277A-8738-17A0-DF61-1EA3686A9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87691-4244-AE6F-98F0-91A4F2A1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ADEE3-BFB7-FF6D-288A-8D31C94A72D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6E69C2-C545-E71E-1091-A2AE0B43EE51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절감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[1]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 Memory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감소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(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b, s, h)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저장해야 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TP+SP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b, s/TP, h)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또는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b, s, h/TP)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일부만 보유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피크 메모리 ≈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1/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수준으로 감소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/ Dropout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까지 분산 처리 가능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[2]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Throughput Trade-off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ko-KR" altLang="en-US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통신량은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동일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수준이지만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횟수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(2×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많음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때문에 통신 지연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latency)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약간 증가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일반적으로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 ≤ 8 (node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수준에서는 효율 유지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 &gt; 8 (cross-node)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급격히 속도 저하 발생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A9849B-BE7F-B289-F293-CEBF667C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0992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E8FA6-CFAF-B74C-6F10-34B0164E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E7E9A-AF54-4E9E-9AB8-3842D0D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39B91-F80B-03F8-497E-C8BFBE252AC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7676861-AB98-842F-0718-B4EAA09D9BF9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절감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C268F5-B914-BF75-EDDD-19A47D55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9" y="2461415"/>
            <a:ext cx="11360661" cy="40758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CDB12F-FDFF-88C6-4783-11A11512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20660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6D58E-9EF2-E11B-187C-2520E536B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A9D18-73FA-20BF-58BB-A9697F47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AEA82-50B7-6874-0F4B-9721E719743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4B1A966-FBF8-9D28-6EF6-25D3634C1C65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절감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D2D5CE-1B9D-0220-3BCF-AB14065A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3" y="2595321"/>
            <a:ext cx="11256873" cy="36303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94BFAD-FA3B-BB1A-C170-A3F2EC0F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39950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18789-AE59-2C08-76F2-125AE08D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02219-5560-27B5-2645-307E817F4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01903-6AE5-AEF6-07A9-322CE71DAD3D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F802ACF-5774-4A05-82C4-32E403AC6F69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절감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50A818-0F85-C2CE-1D61-B8530A3D6782}"/>
              </a:ext>
            </a:extLst>
          </p:cNvPr>
          <p:cNvGraphicFramePr>
            <a:graphicFrameLocks noGrp="1"/>
          </p:cNvGraphicFramePr>
          <p:nvPr/>
        </p:nvGraphicFramePr>
        <p:xfrm>
          <a:off x="281150" y="2595320"/>
          <a:ext cx="11169324" cy="2654600"/>
        </p:xfrm>
        <a:graphic>
          <a:graphicData uri="http://schemas.openxmlformats.org/drawingml/2006/table">
            <a:tbl>
              <a:tblPr/>
              <a:tblGrid>
                <a:gridCol w="3144438">
                  <a:extLst>
                    <a:ext uri="{9D8B030D-6E8A-4147-A177-3AD203B41FA5}">
                      <a16:colId xmlns:a16="http://schemas.microsoft.com/office/drawing/2014/main" val="4232211649"/>
                    </a:ext>
                  </a:extLst>
                </a:gridCol>
                <a:gridCol w="2440224">
                  <a:extLst>
                    <a:ext uri="{9D8B030D-6E8A-4147-A177-3AD203B41FA5}">
                      <a16:colId xmlns:a16="http://schemas.microsoft.com/office/drawing/2014/main" val="2705999642"/>
                    </a:ext>
                  </a:extLst>
                </a:gridCol>
                <a:gridCol w="2792331">
                  <a:extLst>
                    <a:ext uri="{9D8B030D-6E8A-4147-A177-3AD203B41FA5}">
                      <a16:colId xmlns:a16="http://schemas.microsoft.com/office/drawing/2014/main" val="2374707334"/>
                    </a:ext>
                  </a:extLst>
                </a:gridCol>
                <a:gridCol w="2792331">
                  <a:extLst>
                    <a:ext uri="{9D8B030D-6E8A-4147-A177-3AD203B41FA5}">
                      <a16:colId xmlns:a16="http://schemas.microsoft.com/office/drawing/2014/main" val="1793372632"/>
                    </a:ext>
                  </a:extLst>
                </a:gridCol>
              </a:tblGrid>
              <a:tr h="6636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TP=8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TP=8 + 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TP=16 + 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870553"/>
                  </a:ext>
                </a:extLst>
              </a:tr>
              <a:tr h="6636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Throughput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-5~10%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-40%↓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035556"/>
                  </a:ext>
                </a:extLst>
              </a:tr>
              <a:tr h="6636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 Sequence (70B </a:t>
                      </a:r>
                      <a:r>
                        <a:rPr lang="ko-KR" altLang="en-US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</a:t>
                      </a:r>
                      <a:r>
                        <a:rPr lang="en-US" altLang="ko-KR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sz="20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16k </a:t>
                      </a:r>
                      <a:endParaRPr lang="ko-KR" altLang="en-US" sz="2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16k </a:t>
                      </a:r>
                      <a:endParaRPr lang="ko-KR" altLang="en-US" sz="2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51689"/>
                  </a:ext>
                </a:extLst>
              </a:tr>
              <a:tr h="6636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</a:t>
                      </a:r>
                      <a:r>
                        <a:rPr lang="en-US" altLang="ko-KR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활성화 포함</a:t>
                      </a:r>
                      <a:r>
                        <a:rPr lang="en-US" altLang="ko-KR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sz="20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초과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80GB 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80GB 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116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74B4C7-25F6-30DC-CAD7-DAA052790969}"/>
              </a:ext>
            </a:extLst>
          </p:cNvPr>
          <p:cNvSpPr txBox="1"/>
          <p:nvPr/>
        </p:nvSpPr>
        <p:spPr>
          <a:xfrm>
            <a:off x="2011309" y="5428594"/>
            <a:ext cx="10180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동일한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내에서도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 length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 이상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늘릴 수 있음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29507-2B7D-C7D2-F98F-4C2D34D4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312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4E375-1449-9C5B-6F4E-CDD92094B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932B7-5A04-1FA6-BC40-F23539FFE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 in Transformers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6E4794-2924-69C7-2F39-4048B0EB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48961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8421D-C95F-F700-73A9-548620888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E42E7-02F3-802B-3096-22938FA3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44C0B-106E-F5A9-7244-C82B29E8BDF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829E76A-9442-A5ED-167F-7D78320B8ADF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G) Summary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Parallelism(TP)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보완 기술로</a:t>
            </a:r>
            <a:r>
              <a:rPr lang="en-US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LayerNorm·Dropout</a:t>
            </a: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등의 연산을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차원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 </a:t>
            </a:r>
            <a:br>
              <a:rPr lang="en-US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분산</a:t>
            </a:r>
            <a:r>
              <a:rPr lang="en-US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shard) 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하여</a:t>
            </a:r>
            <a:r>
              <a:rPr lang="en-US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 memory</a:t>
            </a:r>
            <a:r>
              <a:rPr lang="ko-KR" altLang="en-US" sz="2000" dirty="0" err="1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추가로 줄이고 더 긴 시퀀스</a:t>
            </a:r>
            <a:r>
              <a:rPr lang="en-US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batch)</a:t>
            </a:r>
            <a:r>
              <a:rPr lang="ko-KR" altLang="en-US" sz="2000" dirty="0" err="1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처리할 수 있게 함</a:t>
            </a:r>
            <a:endParaRPr lang="en-US" altLang="ko-KR" sz="2000" dirty="0">
              <a:solidFill>
                <a:srgbClr val="0E0E0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비용은 동일하지만 횟수가 늘어나기 때문에</a:t>
            </a:r>
            <a:r>
              <a:rPr lang="en-US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TP+SP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보통 노드 내부</a:t>
            </a:r>
            <a:r>
              <a:rPr lang="en-US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(≤8</a:t>
            </a: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GPU) 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에서 가장 효율적</a:t>
            </a:r>
            <a:endParaRPr lang="en-US" altLang="ko-KR" sz="2000" dirty="0">
              <a:solidFill>
                <a:srgbClr val="0E0E0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BDD6CA-9B79-59D0-BC72-1DF626B4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15895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93A1-5AB2-705F-3E24-B3FC9F2C5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6DC33-13A7-17F4-4A08-9EBA18F7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77C6A-0B72-58BE-0CFB-EC70540DAA17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99FA55E-E575-94A0-FF2F-CCC2E45CDAD3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H) TP+SP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한계점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 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시퀀스 길이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 length)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너무 길어지면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여전히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폭발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만약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 간에 독립적이지 않고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있다면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 (feat. Attention)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Dropout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분할해 주긴 하지만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 region (Linear,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GeLU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Attention)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여전히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히든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차원 기준으로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되어 있음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(i.e.,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구간 내부의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여전히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 full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상태에서 계산돼야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O(b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x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 x h)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항목 중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시퀀스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 커지는 만큼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 memory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 그대로 커짐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긴 문장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32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K, 64K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다룰 땐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memory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다시 폭발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OOM)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C899FE-41FF-37CF-8EE3-9EE0B811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74091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AB65F-7519-86D4-2AD0-5FCE274C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2011D-D7BF-3312-943C-31EE884C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CE2E1-F7E9-AC90-863A-F3FC5A5421C3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0D6D901-A522-6015-68AA-F327C9981791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H) TP+SP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한계점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 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TP=8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이상으로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스케일링 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massive slowdown 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병목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주로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 내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병렬화에 최적화되어 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 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 8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TP=8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까지는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NVLink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빠르게 통신 가능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TP=16, 32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넘어가면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 간 통신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InfiniBand, EFA)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필요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 지연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latency)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급증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T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hroughput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급감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(-40~60%)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계산보다 통신을 기다리는 시간이 더 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91022-D05E-2253-2DA6-809CA92C96B5}"/>
              </a:ext>
            </a:extLst>
          </p:cNvPr>
          <p:cNvSpPr txBox="1"/>
          <p:nvPr/>
        </p:nvSpPr>
        <p:spPr>
          <a:xfrm>
            <a:off x="7267971" y="4817159"/>
            <a:ext cx="4380931" cy="1423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모델을 너무 크게 만들거나</a:t>
            </a:r>
            <a:r>
              <a:rPr lang="en-US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여러 노드에 걸쳐 </a:t>
            </a:r>
            <a:r>
              <a:rPr lang="en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2000" dirty="0" err="1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확장하려 하면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속도는 떨어지고 이득은 줄어든다</a:t>
            </a:r>
            <a:r>
              <a:rPr lang="en-US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sz="2000" dirty="0">
              <a:solidFill>
                <a:srgbClr val="0E0E0E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BE7FDC-CCEB-CC17-7876-798A53AD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914451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BBB61-F596-A0FB-C78F-19A21864D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8555C-F17D-D3F9-ADE4-DC854F71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Parallelism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59DB6-D823-758F-A1C8-F2DB9D03D7F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290217-9BB6-4F56-1B31-20D359C86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46430"/>
              </p:ext>
            </p:extLst>
          </p:nvPr>
        </p:nvGraphicFramePr>
        <p:xfrm>
          <a:off x="281150" y="2595321"/>
          <a:ext cx="11204835" cy="2049609"/>
        </p:xfrm>
        <a:graphic>
          <a:graphicData uri="http://schemas.openxmlformats.org/drawingml/2006/table">
            <a:tbl>
              <a:tblPr/>
              <a:tblGrid>
                <a:gridCol w="3954948">
                  <a:extLst>
                    <a:ext uri="{9D8B030D-6E8A-4147-A177-3AD203B41FA5}">
                      <a16:colId xmlns:a16="http://schemas.microsoft.com/office/drawing/2014/main" val="3678173488"/>
                    </a:ext>
                  </a:extLst>
                </a:gridCol>
                <a:gridCol w="3956180">
                  <a:extLst>
                    <a:ext uri="{9D8B030D-6E8A-4147-A177-3AD203B41FA5}">
                      <a16:colId xmlns:a16="http://schemas.microsoft.com/office/drawing/2014/main" val="666061696"/>
                    </a:ext>
                  </a:extLst>
                </a:gridCol>
                <a:gridCol w="3293707">
                  <a:extLst>
                    <a:ext uri="{9D8B030D-6E8A-4147-A177-3AD203B41FA5}">
                      <a16:colId xmlns:a16="http://schemas.microsoft.com/office/drawing/2014/main" val="276269415"/>
                    </a:ext>
                  </a:extLst>
                </a:gridCol>
              </a:tblGrid>
              <a:tr h="6832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해결책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5839"/>
                  </a:ext>
                </a:extLst>
              </a:tr>
              <a:tr h="6832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(1) </a:t>
                      </a:r>
                      <a:r>
                        <a:rPr lang="ko-KR" altLang="en-US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긴 시퀀스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인한 </a:t>
                      </a: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폭발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 region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</a:t>
                      </a:r>
                      <a:r>
                        <a:rPr lang="ko-KR" altLang="en-US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</a:t>
                      </a:r>
                      <a:r>
                        <a:rPr lang="ko-KR" altLang="en-US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</a:t>
                      </a: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full</a:t>
                      </a: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Context</a:t>
                      </a: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Parallelism (CP)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80656"/>
                  </a:ext>
                </a:extLst>
              </a:tr>
              <a:tr h="6832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(2) TP 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확장 시 </a:t>
                      </a:r>
                      <a:r>
                        <a:rPr lang="ko-KR" altLang="en-US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속도 저하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노드 간 </a:t>
                      </a:r>
                      <a:r>
                        <a:rPr lang="ko-KR" altLang="en-US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병목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Pipeline</a:t>
                      </a: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Parallelism (PP)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158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60CA22-4A36-70FD-1B99-7DB953924217}"/>
              </a:ext>
            </a:extLst>
          </p:cNvPr>
          <p:cNvSpPr txBox="1"/>
          <p:nvPr/>
        </p:nvSpPr>
        <p:spPr>
          <a:xfrm>
            <a:off x="653142" y="5086208"/>
            <a:ext cx="11204835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CP: 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시퀀스 전체를 한 </a:t>
            </a:r>
            <a:r>
              <a:rPr lang="en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 err="1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두지 않고</a:t>
            </a:r>
            <a:r>
              <a:rPr lang="en-US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context(</a:t>
            </a:r>
            <a:r>
              <a:rPr lang="ko-KR" altLang="en-US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문맥 단위</a:t>
            </a:r>
            <a:r>
              <a:rPr lang="en-US" altLang="ko-KR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로 나누어 </a:t>
            </a:r>
            <a:r>
              <a:rPr lang="en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attention 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계산을 분산</a:t>
            </a:r>
            <a:r>
              <a:rPr lang="en-US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A00555-C1CC-104E-D7F3-216DE8D0BFF9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I) CP &amp; PP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등장 배경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07ECB-65B1-EF49-16ED-970B40E9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83355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62481-240A-CC7D-2BFA-793E64C77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DA36-EB07-E9A8-5DE2-45620E201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06565"/>
            <a:ext cx="12192000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8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5. Context Parallelism</a:t>
            </a:r>
            <a:endParaRPr kumimoji="1" lang="ko-KR" altLang="en-US" sz="8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06499-4CD7-EA7F-A685-95A2676B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5218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D7AA-44D4-A35B-2371-3004D81B9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231FC-A4A9-0698-F12B-70C3772D6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5-1.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D571E-E7F7-DE7E-B7C9-12E21FF2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663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4D326-2C61-029C-C9CC-C865D8C8A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F30B2-0D08-D35B-2D5D-BB9FBF11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EC4C5-EF1F-DC81-1B8F-8AA216E9D55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F53C02-B38D-79A9-8DED-304F51E199DE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CP &amp; PP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등장 배경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 Context Parallelism (CP)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와의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공통점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차이점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공통점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Sequence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전체를 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두지 않고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context(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문맥 단위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로 나누어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계산을 분산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차이점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Sequence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나눠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분할 수행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독립적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이므로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정보교환 필요</a:t>
            </a: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자기 구간의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token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처리하되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 context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정보만 주고받음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Ring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Attention,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Flash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Attention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이걸 통해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처리하지 못한 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문제를 해결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	   →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긴 문장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32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K~128K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메모리 폭발 없이 처리 가능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CF7210-3C56-7F88-168A-0E847F15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616606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D3408-E6DC-1425-027B-8C4CF8982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8BBF1-54B5-743C-F036-B19FC853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3EF91-91DF-8492-26B4-2F01FA4E65EA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1A3A8AC-4305-3CF4-FD6C-0970A5D72160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CP &amp; PP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등장 배경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Pipeline Parallelism (PP)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단위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나눔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96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→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x layer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씩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모델 일부만 담당하므로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단일 노드에 너무 많은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몰리지 않음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연산량을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단위로 분산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/TP/SP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동시에 사용 가능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감당하지 못할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거대한 모델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크기 문제를 해결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DEC19E-9F87-F20F-940B-E2FEC5B9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5382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DFF8A-954E-0E6E-1215-4BEC0565E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C4E39-0EE6-024D-57B3-751EFD09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27225-492D-55BC-B13B-645264401C2A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0A62B12-D92D-BFA0-6509-9FD0BF154632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Sequence Parallelism vs. Context Parallelism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 vs. SP: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“무엇을 나누는가”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“왜 나누는가”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다름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14191B-58A9-521D-7A20-0F832F1B8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52608"/>
              </p:ext>
            </p:extLst>
          </p:nvPr>
        </p:nvGraphicFramePr>
        <p:xfrm>
          <a:off x="480391" y="3641033"/>
          <a:ext cx="11300792" cy="2998305"/>
        </p:xfrm>
        <a:graphic>
          <a:graphicData uri="http://schemas.openxmlformats.org/drawingml/2006/table">
            <a:tbl>
              <a:tblPr/>
              <a:tblGrid>
                <a:gridCol w="2175421">
                  <a:extLst>
                    <a:ext uri="{9D8B030D-6E8A-4147-A177-3AD203B41FA5}">
                      <a16:colId xmlns:a16="http://schemas.microsoft.com/office/drawing/2014/main" val="2399656085"/>
                    </a:ext>
                  </a:extLst>
                </a:gridCol>
                <a:gridCol w="9125371">
                  <a:extLst>
                    <a:ext uri="{9D8B030D-6E8A-4147-A177-3AD203B41FA5}">
                      <a16:colId xmlns:a16="http://schemas.microsoft.com/office/drawing/2014/main" val="4222229168"/>
                    </a:ext>
                  </a:extLst>
                </a:gridCol>
              </a:tblGrid>
              <a:tr h="507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03346"/>
                  </a:ext>
                </a:extLst>
              </a:tr>
              <a:tr h="507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공통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 length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길 때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부담을 줄이기 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787091"/>
                  </a:ext>
                </a:extLst>
              </a:tr>
              <a:tr h="507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로도 감당 안 되는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긴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!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553463"/>
                  </a:ext>
                </a:extLst>
              </a:tr>
              <a:tr h="507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</a:t>
                      </a:r>
                      <a:r>
                        <a:rPr lang="en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equence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차원을 여러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나누어 병렬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42739"/>
                  </a:ext>
                </a:extLst>
              </a:tr>
              <a:tr h="9671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차이점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SP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는 “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작은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연산 최적화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LayerNorm·Dropout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)”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초점</a:t>
                      </a:r>
                      <a:endParaRPr lang="en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CP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는 “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큰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연산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Attention) 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분할”에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초점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37253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D4907B-5497-D8E7-3BEC-6AAC57C7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25033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15B5-06DA-0C27-50B1-36B407057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B6099-542E-41AC-3783-C12BC7131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0C687-59B8-E697-5DD1-2432B964FEC8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6F9C4F3-57E6-1DE4-FAC1-3F099B552EC0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Sequence Parallelism vs. Context Parallelism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EBC03A-2218-5DBC-15F4-54D3BA3A2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5281"/>
              </p:ext>
            </p:extLst>
          </p:nvPr>
        </p:nvGraphicFramePr>
        <p:xfrm>
          <a:off x="262761" y="2608573"/>
          <a:ext cx="11829921" cy="3788574"/>
        </p:xfrm>
        <a:graphic>
          <a:graphicData uri="http://schemas.openxmlformats.org/drawingml/2006/table">
            <a:tbl>
              <a:tblPr/>
              <a:tblGrid>
                <a:gridCol w="1381794">
                  <a:extLst>
                    <a:ext uri="{9D8B030D-6E8A-4147-A177-3AD203B41FA5}">
                      <a16:colId xmlns:a16="http://schemas.microsoft.com/office/drawing/2014/main" val="2770661586"/>
                    </a:ext>
                  </a:extLst>
                </a:gridCol>
                <a:gridCol w="4475209">
                  <a:extLst>
                    <a:ext uri="{9D8B030D-6E8A-4147-A177-3AD203B41FA5}">
                      <a16:colId xmlns:a16="http://schemas.microsoft.com/office/drawing/2014/main" val="4041577519"/>
                    </a:ext>
                  </a:extLst>
                </a:gridCol>
                <a:gridCol w="5972918">
                  <a:extLst>
                    <a:ext uri="{9D8B030D-6E8A-4147-A177-3AD203B41FA5}">
                      <a16:colId xmlns:a16="http://schemas.microsoft.com/office/drawing/2014/main" val="4096705362"/>
                    </a:ext>
                  </a:extLst>
                </a:gridCol>
              </a:tblGrid>
              <a:tr h="4197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 Parallelism (SP)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Context Parallelism (CP)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355078"/>
                  </a:ext>
                </a:extLst>
              </a:tr>
              <a:tr h="561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 축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dim</a:t>
                      </a:r>
                      <a:endParaRPr lang="en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dim: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세부적으로는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“</a:t>
                      </a:r>
                      <a:r>
                        <a:rPr lang="en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 context”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35123"/>
                  </a:ext>
                </a:extLst>
              </a:tr>
              <a:tr h="561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적용 위치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LayerNorm</a:t>
                      </a:r>
                      <a:r>
                        <a:rPr lang="en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Dropout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등 “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영역 밖의 연산”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Self-Attention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내부 연산 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QKᵀ·V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641429"/>
                  </a:ext>
                </a:extLst>
              </a:tr>
              <a:tr h="561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패턴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 + Reduce-scatter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(sequence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전환용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Ring Attention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등을 사용하여 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cross-GPU context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전달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209455"/>
                  </a:ext>
                </a:extLst>
              </a:tr>
              <a:tr h="561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활용 사례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Megatron-LM, GPT-</a:t>
                      </a:r>
                      <a:r>
                        <a:rPr lang="en" sz="16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NeoX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(TP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결합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Long Context LLMs  (Mistral, DeepSeek, Llama3 Long Context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674961"/>
                  </a:ext>
                </a:extLst>
              </a:tr>
              <a:tr h="561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중요 포인트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</a:t>
                      </a:r>
                      <a:r>
                        <a:rPr lang="ko-KR" altLang="en-US" sz="16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 “분할하여 독립 연산”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</a:t>
                      </a:r>
                      <a:r>
                        <a:rPr lang="ko-KR" altLang="en-US" sz="16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“연속 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context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나누되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en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 </a:t>
                      </a:r>
                      <a:r>
                        <a:rPr lang="en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 </a:t>
                      </a:r>
                      <a:r>
                        <a:rPr lang="ko-KR" altLang="en-US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공유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”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522790"/>
                  </a:ext>
                </a:extLst>
              </a:tr>
              <a:tr h="561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해결 문제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못 분할하던 </a:t>
                      </a:r>
                      <a:r>
                        <a:rPr lang="en" sz="16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LayerNorm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/Dropout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메모리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8K·32K·128K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같은 </a:t>
                      </a:r>
                      <a:r>
                        <a:rPr lang="ko-KR" altLang="en-US" sz="16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초장문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context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 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OOM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문제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29061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CCB2FB-4466-616A-D89F-4839DD75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8784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D829B-ED0B-0147-8BBF-4FA035CB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6E52C-CDF0-4CC5-620A-0194FA5D5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09944-8BD1-46EE-96B3-B0B4157DA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Profiling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학습할 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메모리에 크게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네 가지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저장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 Parameters / W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eights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가중치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Gradients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역전파에서 계산되는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gradient)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(3) Optimizer states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(Adam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저장하는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momentum, variance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(4) Activations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(Forward pass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중간 결과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 pass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gradient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계산에 필요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41BA0-1B48-B514-0885-F47E5DD17FD7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C3CCC4-0686-CE0E-703E-2F4EE955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122641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1534-53D2-4556-72BB-7F9A11306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CE2FA-8B58-4945-F94C-2588E05B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3766E-3A8C-4383-4391-971CE8609968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6F4A955-D641-583B-44EB-B0ABA57C4C18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Sequence Parallelism vs. Context Parallelism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[TP]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hidden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dim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분할  → MLP,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내부 연산 분산 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[SP]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dim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분할 → LN,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Dropout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 경량 연산 분산 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[CP]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dim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dim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분할 →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문맥 전체를 여러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GPU로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분산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BBC5F1-6A35-0AE5-1591-0C3F9B96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01697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6B0DD-0289-F059-FB5C-C3DCC13C5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BBADD-129F-1C6C-1117-754416811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AFA9E-3B51-0BC1-D233-B60B97368A7A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9DDDADA-BE17-2C19-601A-DD6FFBC4ABA2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Sequence Parallelism vs. Context Parallelism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[TP]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hidden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dim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분할  → MLP,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내부 연산 분산 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[SP]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dim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분할 → LN,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Dropout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 경량 연산 분산 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[CP]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dim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dim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분할 →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문맥 전체를 여러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GPU로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분산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162BF5-3C85-F21B-B709-5C913EDD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883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F065D-E423-CDA7-A61C-09C2A966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CA095-8E51-24F8-38AC-791EF7D0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7135B-85C3-9843-E120-B5D0A7BF42CE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3FCF58D-B12F-228F-B77D-AB59692ED496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KV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교환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여기서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Q(query)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각 토큰별로 계산되고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query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모든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K(key)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V(value)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참조해야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합니다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문제점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나누니까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query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GPU2~ GPU4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key/value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참조해야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  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간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Key/Value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교환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필요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EB39D-4EE7-CF80-9D27-8C1F01D8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94" y="4060130"/>
            <a:ext cx="5168900" cy="7874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EE2FA28-2936-040E-2719-B5E561041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980762"/>
              </p:ext>
            </p:extLst>
          </p:nvPr>
        </p:nvGraphicFramePr>
        <p:xfrm>
          <a:off x="781972" y="3604926"/>
          <a:ext cx="5168900" cy="1975435"/>
        </p:xfrm>
        <a:graphic>
          <a:graphicData uri="http://schemas.openxmlformats.org/drawingml/2006/table">
            <a:tbl>
              <a:tblPr/>
              <a:tblGrid>
                <a:gridCol w="962451">
                  <a:extLst>
                    <a:ext uri="{9D8B030D-6E8A-4147-A177-3AD203B41FA5}">
                      <a16:colId xmlns:a16="http://schemas.microsoft.com/office/drawing/2014/main" val="3689777102"/>
                    </a:ext>
                  </a:extLst>
                </a:gridCol>
                <a:gridCol w="2005943">
                  <a:extLst>
                    <a:ext uri="{9D8B030D-6E8A-4147-A177-3AD203B41FA5}">
                      <a16:colId xmlns:a16="http://schemas.microsoft.com/office/drawing/2014/main" val="2469428450"/>
                    </a:ext>
                  </a:extLst>
                </a:gridCol>
                <a:gridCol w="2200506">
                  <a:extLst>
                    <a:ext uri="{9D8B030D-6E8A-4147-A177-3AD203B41FA5}">
                      <a16:colId xmlns:a16="http://schemas.microsoft.com/office/drawing/2014/main" val="2801112182"/>
                    </a:ext>
                  </a:extLst>
                </a:gridCol>
              </a:tblGrid>
              <a:tr h="3950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담당 시퀀스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보유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Key/Value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135233"/>
                  </a:ext>
                </a:extLst>
              </a:tr>
              <a:tr h="3950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0~4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K₁, V₁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485073"/>
                  </a:ext>
                </a:extLst>
              </a:tr>
              <a:tr h="3950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K~8K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K₂, V₂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809837"/>
                  </a:ext>
                </a:extLst>
              </a:tr>
              <a:tr h="3950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K~12K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K₃, V₃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85658"/>
                  </a:ext>
                </a:extLst>
              </a:tr>
              <a:tr h="3950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GPU4₄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K~16K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K₄, V₄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52185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BCC8C4-18F8-E31C-C672-237BA369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39977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A0D32-A3A5-C047-DA92-571EDFDD1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7AD06-181D-ED66-C335-7D9D0FFF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D9659-04CE-3662-9EC5-3C005796DB56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D94F9E6-234E-154D-E96A-BE36B5D0B1AD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Ring Attention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간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Key/Value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교환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필요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Ring 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CP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핵심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GPU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GPU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GPU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GPU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형태의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ring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/V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순차적으로 교환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자기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local 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수행하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필요한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KV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전달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위와 같이 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부분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결과를 순차적으로 쌓는 방식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완성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37BDC5-BFE6-651C-CAF9-6D8292BA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93009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6EEEE-87A1-8FA9-F55A-92BFDE70E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12724-E97E-1ADD-2C9B-1B0668CA4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1E063-EEA1-B6FD-C2CF-A3D720C1068A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41094A6-F29A-181B-DD57-005DEA98309E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Ring Attention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KV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전체를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all-gather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 않음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통신량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대폭 감소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효율적으로 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seq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처리 가능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B375C69-CDD7-5D5C-9850-E299E2605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844"/>
              </p:ext>
            </p:extLst>
          </p:nvPr>
        </p:nvGraphicFramePr>
        <p:xfrm>
          <a:off x="414130" y="4297680"/>
          <a:ext cx="11340548" cy="2231136"/>
        </p:xfrm>
        <a:graphic>
          <a:graphicData uri="http://schemas.openxmlformats.org/drawingml/2006/table">
            <a:tbl>
              <a:tblPr/>
              <a:tblGrid>
                <a:gridCol w="2154491">
                  <a:extLst>
                    <a:ext uri="{9D8B030D-6E8A-4147-A177-3AD203B41FA5}">
                      <a16:colId xmlns:a16="http://schemas.microsoft.com/office/drawing/2014/main" val="1381907110"/>
                    </a:ext>
                  </a:extLst>
                </a:gridCol>
                <a:gridCol w="9186057">
                  <a:extLst>
                    <a:ext uri="{9D8B030D-6E8A-4147-A177-3AD203B41FA5}">
                      <a16:colId xmlns:a16="http://schemas.microsoft.com/office/drawing/2014/main" val="3557548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01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No Parallelism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모든 토큰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131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K)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전부 처리 →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폭발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orange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영역 ↑↑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660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TP=2, CP=1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Hidden dimension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은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분할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시퀀스는 분할하지 않음 →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관련 메모리 줄었지만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은 여전히 커짐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886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TP=2, CP=4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시퀀스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dimension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까지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4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개에 분산 →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orange)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현저히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60796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F963576-A0CF-76FE-6687-AED99552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44" y="1377815"/>
            <a:ext cx="7395586" cy="281536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2BB266-868D-C6C8-D188-F990BD22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563230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630F3-7540-0485-6596-8FFBF4B88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D45CF-C39D-076E-4DC4-7351611CD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5-2.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Ring Attention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BA5F68-29A9-585A-CD26-B18AB908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2236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A2FCA-E5DD-D6A4-1B0E-4DB49EBFF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659E3-047E-8363-2748-1D6EB17F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Ring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04C9C-8FA8-3DD1-AF3C-1A1D35F64A7D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06F9A7F-5F58-1F7E-5017-FDC7E34441D8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Overview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556DA-7D59-6F9C-3A9E-CB839C1F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268" y="1639369"/>
            <a:ext cx="3094546" cy="2093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DD9447-0C20-F78E-D1ED-27BE40FD7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233" y="4468042"/>
            <a:ext cx="3387728" cy="23428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E9158D-C350-FFC6-6447-70A173231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112" y="1621334"/>
            <a:ext cx="3387728" cy="2318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800B8-068B-8644-F00B-449617BAF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726" y="4509645"/>
            <a:ext cx="3297932" cy="2302022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0D38D88E-EFC5-F221-5C76-ACE0CFC81551}"/>
              </a:ext>
            </a:extLst>
          </p:cNvPr>
          <p:cNvSpPr/>
          <p:nvPr/>
        </p:nvSpPr>
        <p:spPr>
          <a:xfrm>
            <a:off x="6096000" y="2411896"/>
            <a:ext cx="583096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C625BDC-40A5-3513-9DDF-F1B907B19379}"/>
              </a:ext>
            </a:extLst>
          </p:cNvPr>
          <p:cNvSpPr/>
          <p:nvPr/>
        </p:nvSpPr>
        <p:spPr>
          <a:xfrm rot="10800000">
            <a:off x="6220795" y="5418340"/>
            <a:ext cx="583096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B95FAC6-6C28-59AF-CB7A-FE741445C9CE}"/>
              </a:ext>
            </a:extLst>
          </p:cNvPr>
          <p:cNvSpPr/>
          <p:nvPr/>
        </p:nvSpPr>
        <p:spPr>
          <a:xfrm rot="5400000">
            <a:off x="8527430" y="3977677"/>
            <a:ext cx="443091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B2E03B80-9DAA-A7E0-8D90-070FBC50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41813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660B3-0721-6230-1F21-4BD880E1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2ED48-76D1-D981-CD42-72B58CDC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Ring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FB043-3387-FA5A-8D8F-D2780FB43467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5718E13-2A83-1E2B-1F19-8242253B1706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Procedure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동시에 아래의 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작업을 수행함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E4168BB-F1A2-282F-8127-98BC4D092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217179"/>
              </p:ext>
            </p:extLst>
          </p:nvPr>
        </p:nvGraphicFramePr>
        <p:xfrm>
          <a:off x="838200" y="3234725"/>
          <a:ext cx="10515600" cy="2345636"/>
        </p:xfrm>
        <a:graphic>
          <a:graphicData uri="http://schemas.openxmlformats.org/drawingml/2006/table">
            <a:tbl>
              <a:tblPr/>
              <a:tblGrid>
                <a:gridCol w="1812235">
                  <a:extLst>
                    <a:ext uri="{9D8B030D-6E8A-4147-A177-3AD203B41FA5}">
                      <a16:colId xmlns:a16="http://schemas.microsoft.com/office/drawing/2014/main" val="2829192243"/>
                    </a:ext>
                  </a:extLst>
                </a:gridCol>
                <a:gridCol w="5198165">
                  <a:extLst>
                    <a:ext uri="{9D8B030D-6E8A-4147-A177-3AD203B41FA5}">
                      <a16:colId xmlns:a16="http://schemas.microsoft.com/office/drawing/2014/main" val="31033924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86277727"/>
                    </a:ext>
                  </a:extLst>
                </a:gridCol>
              </a:tblGrid>
              <a:tr h="5864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632048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자신의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K, V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다음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전송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비동기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 → GPU₂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853623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Compute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로컬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K, V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 대해 *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QKᵀ / √d → Softmax → V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은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Q₁×K₁ᵀ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570296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(3)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Receive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이전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로부터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K, V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 ← GPU₄ (K₄,V₄)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12788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5D78EB-5710-93D6-E17D-D4DFE301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5847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0E0D1-BFAB-1278-8BC7-AA89D48A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EB3D9-B653-40E8-62D6-1B42AD00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Ring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44CDB-60C5-A37A-518B-5DEB9A8F66D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BCDE879-B339-C3E4-6F75-627ECA1DA6BA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Causal Attention Mask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Load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Imbalance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Causal Mask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앞의 토큰만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attend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가능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”하도록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triangular mask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마스크 때문에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들이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계산량이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서로 다르게 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E5734BD-9C8C-6D71-1FC2-CB52EBA3BFE7}"/>
              </a:ext>
            </a:extLst>
          </p:cNvPr>
          <p:cNvGraphicFramePr>
            <a:graphicFrameLocks noGrp="1"/>
          </p:cNvGraphicFramePr>
          <p:nvPr/>
        </p:nvGraphicFramePr>
        <p:xfrm>
          <a:off x="688418" y="3429000"/>
          <a:ext cx="7329148" cy="2274570"/>
        </p:xfrm>
        <a:graphic>
          <a:graphicData uri="http://schemas.openxmlformats.org/drawingml/2006/table">
            <a:tbl>
              <a:tblPr/>
              <a:tblGrid>
                <a:gridCol w="2213808">
                  <a:extLst>
                    <a:ext uri="{9D8B030D-6E8A-4147-A177-3AD203B41FA5}">
                      <a16:colId xmlns:a16="http://schemas.microsoft.com/office/drawing/2014/main" val="3131444810"/>
                    </a:ext>
                  </a:extLst>
                </a:gridCol>
                <a:gridCol w="2213113">
                  <a:extLst>
                    <a:ext uri="{9D8B030D-6E8A-4147-A177-3AD203B41FA5}">
                      <a16:colId xmlns:a16="http://schemas.microsoft.com/office/drawing/2014/main" val="2956305258"/>
                    </a:ext>
                  </a:extLst>
                </a:gridCol>
                <a:gridCol w="2902227">
                  <a:extLst>
                    <a:ext uri="{9D8B030D-6E8A-4147-A177-3AD203B41FA5}">
                      <a16:colId xmlns:a16="http://schemas.microsoft.com/office/drawing/2014/main" val="33793907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담당 토큰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87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 (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1–4)</a:t>
                      </a:r>
                      <a:endParaRPr lang="ko-KR" altLang="en-US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자기 이전 토큰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바로 계산 시작 가능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894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GPU₂ (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5–8)</a:t>
                      </a:r>
                      <a:endParaRPr lang="ko-KR" altLang="en-US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1–8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K₁,V₁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받아야 함 </a:t>
                      </a:r>
                      <a:endParaRPr lang="en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013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GPU₃ (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9–12)</a:t>
                      </a:r>
                      <a:endParaRPr lang="ko-KR" altLang="en-US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1–12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GPU₁,K₂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모두 기다려야 함 </a:t>
                      </a:r>
                      <a:endParaRPr lang="en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584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GPU₄ (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13–16)</a:t>
                      </a:r>
                      <a:endParaRPr lang="ko-KR" altLang="en-US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1–16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가장 오래 기다림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8761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0958C37-C518-04DA-A410-5D618E5DD894}"/>
              </a:ext>
            </a:extLst>
          </p:cNvPr>
          <p:cNvSpPr txBox="1"/>
          <p:nvPr/>
        </p:nvSpPr>
        <p:spPr>
          <a:xfrm>
            <a:off x="281150" y="5759725"/>
            <a:ext cx="11290853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계산을 시작하고 빨리 끝나지만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모든 다른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데이터를 기다려야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이게 바로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“부하 불균형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load imbalance)”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5E36C6-E314-B109-FE73-89C2239C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432" y="2941864"/>
            <a:ext cx="3490455" cy="28178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FC94CA-A86E-4AD7-88EB-0639C9B7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8612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84F89-A5DD-2402-36EA-177F117DE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F86A6-8834-521B-4825-618167A9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Ring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7314C-C0FB-41F2-5D16-1456211C1E3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FC5F2FF-F436-2151-046B-182CD1371E8E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Load Imbalance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해결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개선 방향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Load Balancing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Ring Attention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계산 순서 재배치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또는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균등한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work chunk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분배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balanced ring scheduling)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GPU₁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끝나고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idle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상태일 때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GPU₂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계산을 일부 분담하거나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Q, K, V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블록 단위를 더 잘게 쪼개서 동시에 여러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작업 가능하게 하는 식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이렇게 하면 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동시에 일정량의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계산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전체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활용률이 높아지고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긴 시퀀스에서도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throughput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저하를 최소화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1532D0-0D36-0BC3-5B39-6F9005D7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371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07708-B87F-FADF-182C-7A9ADE4D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6DEFA-02AF-7A9A-4A40-A8D16207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80BF3-8D60-5B25-2DFB-582ECAA0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Profiling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Note: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사용량을 정확히 계산하기는 쉽지 않음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CUDA kernel overhead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보통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1~2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GB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고정적으로 차지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Ex)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torch.ones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((1,1)).to("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cuda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")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 →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nvidia-smi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확인하면 기본 메모리 소모 보임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버퍼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중간 결과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조각화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fragmentation)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소량이지만 상시 존재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이런 부분은 대체로 작은 상수항이라 무시 가능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69A84-39BE-E828-FBDA-6A7560A1FBB1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552C9A-685D-C5AE-9623-8AC60336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508613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21DB4-1CBF-7355-C3B2-26181DBB6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0DFEF-9E68-FC55-C5EF-54BD0B5B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Ring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B7178-8943-F4B7-B59C-93B6CEC3467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42560EF-F6E8-B861-606A-15BCF85E3F38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Summary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핵심으로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sequence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별로 나누어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K/V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순차적으로 교환하며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계산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causal mask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인해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계산량이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불균형하게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이에 따라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후속 연구에서는 이를 균형화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load balancing)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하는 기법들이 추가로 도입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내용 개체 틀 3">
            <a:extLst>
              <a:ext uri="{FF2B5EF4-FFF2-40B4-BE49-F238E27FC236}">
                <a16:creationId xmlns:a16="http://schemas.microsoft.com/office/drawing/2014/main" id="{14BD9C11-407A-C38C-C8A3-8ADAAFD654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391765"/>
              </p:ext>
            </p:extLst>
          </p:nvPr>
        </p:nvGraphicFramePr>
        <p:xfrm>
          <a:off x="453887" y="4135803"/>
          <a:ext cx="10515600" cy="2490282"/>
        </p:xfrm>
        <a:graphic>
          <a:graphicData uri="http://schemas.openxmlformats.org/drawingml/2006/table">
            <a:tbl>
              <a:tblPr/>
              <a:tblGrid>
                <a:gridCol w="2024270">
                  <a:extLst>
                    <a:ext uri="{9D8B030D-6E8A-4147-A177-3AD203B41FA5}">
                      <a16:colId xmlns:a16="http://schemas.microsoft.com/office/drawing/2014/main" val="4050415221"/>
                    </a:ext>
                  </a:extLst>
                </a:gridCol>
                <a:gridCol w="8491330">
                  <a:extLst>
                    <a:ext uri="{9D8B030D-6E8A-4147-A177-3AD203B41FA5}">
                      <a16:colId xmlns:a16="http://schemas.microsoft.com/office/drawing/2014/main" val="4016764521"/>
                    </a:ext>
                  </a:extLst>
                </a:gridCol>
              </a:tblGrid>
              <a:tr h="415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296914"/>
                  </a:ext>
                </a:extLst>
              </a:tr>
              <a:tr h="415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핵심 아이디어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K/V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ring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형태로 순차적으로 전달하면서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725710"/>
                  </a:ext>
                </a:extLst>
              </a:tr>
              <a:tr h="415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전체 시퀀스에 대해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 가능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memory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분산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08275"/>
                  </a:ext>
                </a:extLst>
              </a:tr>
              <a:tr h="415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Send/Receive (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비동기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),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순차적 교환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036059"/>
                  </a:ext>
                </a:extLst>
              </a:tr>
              <a:tr h="415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문제점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causal mask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때문에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별 계산량 불균형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636180"/>
                  </a:ext>
                </a:extLst>
              </a:tr>
              <a:tr h="415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해결방향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balanced scheduling, overlapped compute-comm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48083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CD69E-B967-B3F6-F35C-7E62EC3F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64246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C4F84-8B39-7DFC-4020-AACF3C08E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B0714-B161-CD9E-56E1-DA80EFF64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5-3.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Zig-Zag Ring Attention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A1512A-2862-8BE9-3EBA-0068C820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229714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81E9B-93B8-AE35-0D61-A80A0321E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4A0E1-BE70-638B-5E4E-F59418D1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Zig-Zag Ring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0A176-FBEC-A7F5-FE62-8AD82C89CB7B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3E29797-2F1B-A3E0-C99F-BCE51F765EBF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Review: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Ring Attention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한계점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시퀀스의 연속된 부분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GPU1=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1–4,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GPU2=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5–8 …)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담당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Causal Mask(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자기 이전 토큰만 참조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때문에 문제가 생김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→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후반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일수록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계산량이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폭증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금방 끝나고 놀고 있고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계속 계산 중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부하 불균형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load imbalance)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B154-E5EF-DC7F-D763-AA2DB656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4788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2BAF9-9910-8BBD-BFD2-C8E177D9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74F80-B635-BAB6-059E-09BA20ED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Zig-Zag Ring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EADF6-5A9D-BD19-62C7-070CC95313C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E473B1-97C7-8108-1F6C-9F50CA3D8A75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Overview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Zig-Zag Ring Attention =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균형 잡힌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Context Parallelism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Ring 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“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부하 불균형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 문제를 해결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Zig-Zag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분할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균형 잡힌 시퀀스 배치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단순히 토큰을 순서대로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배정하지 말고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초반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후반 </a:t>
            </a:r>
            <a:r>
              <a:rPr lang="ko-KR" altLang="en-US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토큰”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이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섞이도록 분할하자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47EA71-608E-928A-CC0C-E2F4DA54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290" y="2359106"/>
            <a:ext cx="5036975" cy="4102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77B248-3D2F-C523-0F6A-E025210CE7FE}"/>
              </a:ext>
            </a:extLst>
          </p:cNvPr>
          <p:cNvSpPr txBox="1"/>
          <p:nvPr/>
        </p:nvSpPr>
        <p:spPr>
          <a:xfrm>
            <a:off x="281150" y="5983069"/>
            <a:ext cx="8276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</a:t>
            </a:r>
            <a:r>
              <a:rPr lang="en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ausal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mask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보면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“앞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뒤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토큰”이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섞여 있어서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계산량이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균등해짐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6D4E9-352F-37C7-8BBC-3B7A14CC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989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3F2C0-EFCA-E3CD-64FD-5DC4601C6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FC68D-179F-0D28-4FA7-7EAD9A3D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Zig-Zag Ring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54E24-D62F-0BAB-BFA3-76E4D0E20B8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C395A8B-C3C2-DD82-72F9-59453455882F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통신방법 비교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(a)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All-Gather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한 번에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K/V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모음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통신은 단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All-Gather 1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번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계산은 순차적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Attn(Qi, Ki, Vi) → Attn(Qi, Ki+1, Vi+1) → …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간단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&lt;-&gt;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K/V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전체를 복사해야 하므로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임시 메모리 폭증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C08902-1C54-CC97-325F-B5AF4B80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91" y="4884162"/>
            <a:ext cx="8970687" cy="162860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4E57D0-B456-A4D3-E547-60EF67E2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97824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3C80F-4B07-2699-1E7B-E99D2A5B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5D565-C8E2-E679-AD9F-6F9640D1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Zig-Zag Ring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5844B-7C16-CCD8-EA9D-2310745F1BD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D2D618F-1884-D8C6-5348-6DBF91CD8F43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통신방법 비교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All-to-All (Ring)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끼리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필요한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K/V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교환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fetch) (send/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recv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1-hop)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단계에서 통신과 계산이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겹침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Overlap)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Fetch (K_{i+1}, V_{i+1})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하면서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Attn(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Q_i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K_i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V_i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 효율적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번에 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chunk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보유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통신 단계가 여러 번 →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base latency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약간 증가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39F01F-165B-C555-ECE8-D73F9624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70" y="4910425"/>
            <a:ext cx="9962238" cy="170497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FD591C-E412-C615-2738-4ACF65E3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998824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1A755-F76A-27AD-6AE6-14C67C4D4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6D7FF-7B3B-8963-C595-CFFDB71A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Zig-Zag Ring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D3ED9-4EC7-2318-82E9-A1601A3227D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016760B-B102-9C10-E2F6-09DEAAD70A4B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통신방법 비교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All-Gather: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빠름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 많이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듬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All-to-All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(Ring)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느림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 적게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듬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더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scalable)</a:t>
            </a: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D67E73-D2C1-5477-0A8C-DF6163EAD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341433"/>
              </p:ext>
            </p:extLst>
          </p:nvPr>
        </p:nvGraphicFramePr>
        <p:xfrm>
          <a:off x="1624179" y="3881537"/>
          <a:ext cx="8863428" cy="2883160"/>
        </p:xfrm>
        <a:graphic>
          <a:graphicData uri="http://schemas.openxmlformats.org/drawingml/2006/table">
            <a:tbl>
              <a:tblPr/>
              <a:tblGrid>
                <a:gridCol w="2444589">
                  <a:extLst>
                    <a:ext uri="{9D8B030D-6E8A-4147-A177-3AD203B41FA5}">
                      <a16:colId xmlns:a16="http://schemas.microsoft.com/office/drawing/2014/main" val="4089053576"/>
                    </a:ext>
                  </a:extLst>
                </a:gridCol>
                <a:gridCol w="2778303">
                  <a:extLst>
                    <a:ext uri="{9D8B030D-6E8A-4147-A177-3AD203B41FA5}">
                      <a16:colId xmlns:a16="http://schemas.microsoft.com/office/drawing/2014/main" val="3755122079"/>
                    </a:ext>
                  </a:extLst>
                </a:gridCol>
                <a:gridCol w="3640536">
                  <a:extLst>
                    <a:ext uri="{9D8B030D-6E8A-4147-A177-3AD203B41FA5}">
                      <a16:colId xmlns:a16="http://schemas.microsoft.com/office/drawing/2014/main" val="4281471217"/>
                    </a:ext>
                  </a:extLst>
                </a:gridCol>
              </a:tblGrid>
              <a:tr h="411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All-Gather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Ring (All-to-All)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17258"/>
                  </a:ext>
                </a:extLst>
              </a:tr>
              <a:tr h="411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회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모두 모음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번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hop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씩 순환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743263"/>
                  </a:ext>
                </a:extLst>
              </a:tr>
              <a:tr h="411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집단 통신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집합적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P2P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이웃끼리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80479"/>
                  </a:ext>
                </a:extLst>
              </a:tr>
              <a:tr h="411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사용량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높음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K/V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보관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낮음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K/V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조각만 보관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920167"/>
                  </a:ext>
                </a:extLst>
              </a:tr>
              <a:tr h="411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 오버랩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어려움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480856"/>
                  </a:ext>
                </a:extLst>
              </a:tr>
              <a:tr h="411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Latency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다단계라 약간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514384"/>
                  </a:ext>
                </a:extLst>
              </a:tr>
              <a:tr h="411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적합한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넉넉할 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긴 시퀀스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제약 심할 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68229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2EBE56-A7AD-2010-C6CA-67D124EA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37762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D78FB-F00F-27D7-2F63-ABA8A6D5C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CC739-87CA-EEFC-B1F6-3165F2A1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Zig-Zag Ring Attention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2D0A6-08FC-1F60-7E7F-650F8C3FBF9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54E8235-D790-9C81-895E-FA373F1A1C9A}"/>
              </a:ext>
            </a:extLst>
          </p:cNvPr>
          <p:cNvSpPr txBox="1">
            <a:spLocks/>
          </p:cNvSpPr>
          <p:nvPr/>
        </p:nvSpPr>
        <p:spPr>
          <a:xfrm>
            <a:off x="281150" y="1621334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 효과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Context Parallelism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에서의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부하 불균형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해결하기 위해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시퀀스 토큰을 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앞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뒤가 섞이도록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 분배</a:t>
            </a:r>
            <a:r>
              <a:rPr lang="en-US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Zig-Zag)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하여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계산량을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균등화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하고</a:t>
            </a:r>
            <a:r>
              <a:rPr lang="en-US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Ring(All-to-All</a:t>
            </a: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통신으로 </a:t>
            </a:r>
            <a:endParaRPr lang="en-US" altLang="ko-KR" sz="2000" dirty="0">
              <a:solidFill>
                <a:srgbClr val="0E0E0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Key/Value</a:t>
            </a:r>
            <a:r>
              <a:rPr lang="ko-KR" altLang="en-US" sz="2000" dirty="0" err="1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단계적으로 교환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 </a:t>
            </a: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간 계산 부하와 메모리 사용량을 모두 최적화한 </a:t>
            </a:r>
            <a:r>
              <a:rPr lang="en" altLang="ko-KR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 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구현 방식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8DB726C-4659-171D-15B2-EF85B169A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127443"/>
              </p:ext>
            </p:extLst>
          </p:nvPr>
        </p:nvGraphicFramePr>
        <p:xfrm>
          <a:off x="726096" y="4828592"/>
          <a:ext cx="10515600" cy="1819656"/>
        </p:xfrm>
        <a:graphic>
          <a:graphicData uri="http://schemas.openxmlformats.org/drawingml/2006/table">
            <a:tbl>
              <a:tblPr/>
              <a:tblGrid>
                <a:gridCol w="2287555">
                  <a:extLst>
                    <a:ext uri="{9D8B030D-6E8A-4147-A177-3AD203B41FA5}">
                      <a16:colId xmlns:a16="http://schemas.microsoft.com/office/drawing/2014/main" val="2034310648"/>
                    </a:ext>
                  </a:extLst>
                </a:gridCol>
                <a:gridCol w="4722845">
                  <a:extLst>
                    <a:ext uri="{9D8B030D-6E8A-4147-A177-3AD203B41FA5}">
                      <a16:colId xmlns:a16="http://schemas.microsoft.com/office/drawing/2014/main" val="155805626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12395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해결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97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부하 불균형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토큰 순서를 섞어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Zig-Zag)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앞뒤 섞인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계산량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균등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682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폭발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K/V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 순차적으로 교환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임시 메모리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921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오버헤드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오버랩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idle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시간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4171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F064EA-E5EA-615C-62FE-4D5575180850}"/>
              </a:ext>
            </a:extLst>
          </p:cNvPr>
          <p:cNvSpPr txBox="1"/>
          <p:nvPr/>
        </p:nvSpPr>
        <p:spPr>
          <a:xfrm>
            <a:off x="1062564" y="4363297"/>
            <a:ext cx="1109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b="1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Zig-Zag Ring Attention =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부하 균형 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b="1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load-balanced) +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메모리 효율 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b="1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memory-efficient) Attention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ECF35E-5150-A1F9-95E5-5EDFA7AE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37917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9818-7B37-020C-170E-94951180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246C09-D57B-ADCB-9C46-C014AFA81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06565"/>
            <a:ext cx="12192000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8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6. Pipeline Parallelism</a:t>
            </a:r>
            <a:endParaRPr kumimoji="1" lang="ko-KR" altLang="en-US" sz="8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A21470-123A-BE2F-7748-ADEE79D5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278088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4A78-445E-0EF5-B850-399A6A63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419C29-33E9-A4DA-95B4-5B1EBE99D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6-1.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F7C670-B49F-E627-0491-6E9D40E2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199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642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9BB9E-6480-A5D2-83E2-B14B47A3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738" y="2606565"/>
            <a:ext cx="9525000" cy="3496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8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1. Introduction</a:t>
            </a:r>
            <a:endParaRPr kumimoji="1" lang="ko-KR" altLang="en-US" sz="8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671E2C-7E35-D718-A90B-B70721A5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52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24991-BD68-E540-D4CC-1BA867DF9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98E22-93F9-CCDC-426D-0C338CDAF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A6F99-36A0-F832-556A-093647E97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Profiling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크기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결정하는 요소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 Shape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batch size, seq length, hidden dim,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att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heads, vocab size, sharding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여부 등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 Precision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FP32(4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바이트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BF16/FP16(2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바이트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FP8(1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바이트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정밀도가 낮을수록 메모리 사용량이 줄어듦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training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섹션에서 자세히 다룸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Memory profiling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사용 관찰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PyTorch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profiler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이용하면 학습 중 메모리 분포를 볼 수 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사용은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다르게 변함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8E73B-1BFD-8CB5-B13C-9AFA251D634E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94BEF-A21C-F775-0600-584F1C09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694579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47FB5-0841-1919-F989-41EAB109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70527-93C5-5419-8D0C-50FF0AF8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D72B3-32E8-1E0E-147A-069E3C8F8E8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171C038-0FB3-9559-B919-FAEE9EBF281D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CP &amp; PP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등장 배경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 Context Parallelism (CP)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와의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공통점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차이점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공통점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Sequence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전체를 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두지 않고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context(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문맥 단위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로 나누어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계산을 분산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차이점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Sequence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나눠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분할 수행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독립적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이므로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정보교환 필요</a:t>
            </a: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자기 구간의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token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처리하되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 context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정보만 주고받음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Ring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Attention,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Flash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Attention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이걸 통해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처리하지 못한 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문제를 해결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	   →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긴 문장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32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K~128K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메모리 폭발 없이 처리 가능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57DA95-BC60-52C8-6429-EB475CFB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751746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5B66-7DB1-0575-78B9-BDD2E866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783EC-119F-6860-F065-2B9072218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DFC37-3EAC-47F6-EEE1-26EA30CAEDB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26149FB-B7B9-8DBE-4F6B-C06B5AB53E6A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CP &amp; PP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등장 배경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Pipeline Parallelism (PP)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단위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나눔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96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→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x layer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씩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모델 일부만 담당하므로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단일 노드에 너무 많은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몰리지 않음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연산량을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단위로 분산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/TP/SP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동시에 사용 가능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감당하지 못할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거대한 모델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크기 문제를 해결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451F97-7279-F072-8980-1856D67C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7785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A55AE-0271-8721-BDB7-0B6A6EE8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A3CFD-C79A-7804-B7CB-F08AA4C2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00507-A6CF-2588-BD92-315687232AE7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4748087-659A-5DB2-133F-30AA34357FD3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PP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필요성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이전까지 배운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 (TP)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hidden dimension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단위 분할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 (SP, CP)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시퀀스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단위 분할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 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방법론들은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모두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노드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안에서는 효과적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 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But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노드를 넘어가면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 병목 때문에 효율이 급격히 떨어짐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!!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017105-6706-E3F5-3EE6-D9D61E99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547311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1D5DE-C8A8-E626-C30E-2FA86001C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21A0F-BEBD-EEE4-BE92-6B4CF510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FAFB3-DCC7-744D-67B2-ED37B2CC67D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F38B554-C161-AED6-8DC6-98970966F288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PP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필요성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57D61-7CDF-9944-EAED-CF5BEAD6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09" y="2583357"/>
            <a:ext cx="8555821" cy="347580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A866EA-C56C-1D2A-0B86-D96887EB4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408760"/>
              </p:ext>
            </p:extLst>
          </p:nvPr>
        </p:nvGraphicFramePr>
        <p:xfrm>
          <a:off x="4850365" y="575883"/>
          <a:ext cx="7341635" cy="1828800"/>
        </p:xfrm>
        <a:graphic>
          <a:graphicData uri="http://schemas.openxmlformats.org/drawingml/2006/table">
            <a:tbl>
              <a:tblPr/>
              <a:tblGrid>
                <a:gridCol w="1035698">
                  <a:extLst>
                    <a:ext uri="{9D8B030D-6E8A-4147-A177-3AD203B41FA5}">
                      <a16:colId xmlns:a16="http://schemas.microsoft.com/office/drawing/2014/main" val="487579462"/>
                    </a:ext>
                  </a:extLst>
                </a:gridCol>
                <a:gridCol w="2789853">
                  <a:extLst>
                    <a:ext uri="{9D8B030D-6E8A-4147-A177-3AD203B41FA5}">
                      <a16:colId xmlns:a16="http://schemas.microsoft.com/office/drawing/2014/main" val="937172794"/>
                    </a:ext>
                  </a:extLst>
                </a:gridCol>
                <a:gridCol w="3516084">
                  <a:extLst>
                    <a:ext uri="{9D8B030D-6E8A-4147-A177-3AD203B41FA5}">
                      <a16:colId xmlns:a16="http://schemas.microsoft.com/office/drawing/2014/main" val="1361792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노드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AllReduce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대역폭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GB/s)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42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436 GB/s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NVLink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노드 내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—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매우 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17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 GB/s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노드 간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EFA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시작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—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급락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384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90 GB/s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네트워크 대역폭 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200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39 GB/s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거의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1/10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수준으로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0527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FD28AD-51F3-D7E4-A0B3-8F214303DD41}"/>
              </a:ext>
            </a:extLst>
          </p:cNvPr>
          <p:cNvSpPr txBox="1"/>
          <p:nvPr/>
        </p:nvSpPr>
        <p:spPr>
          <a:xfrm>
            <a:off x="2938796" y="5852492"/>
            <a:ext cx="7341634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여러 노드로 확장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하면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통신이 병목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되어 성능이 붕괴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그래서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크기가 커질수록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만으로는 부족해짐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04B2919C-8AF1-0AE7-FCE0-5D3BAA38C239}"/>
              </a:ext>
            </a:extLst>
          </p:cNvPr>
          <p:cNvSpPr/>
          <p:nvPr/>
        </p:nvSpPr>
        <p:spPr>
          <a:xfrm>
            <a:off x="4664468" y="1068512"/>
            <a:ext cx="380143" cy="1253448"/>
          </a:xfrm>
          <a:prstGeom prst="downArrow">
            <a:avLst>
              <a:gd name="adj1" fmla="val 33784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9605AB-951F-D691-A413-BADA777F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65794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4EF04-9A99-AE7E-7C1D-FC9CE7E04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F0194-8B87-D669-57B2-49C54E82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1BAF6-6B76-F6D5-BA0C-77D8144E21CA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3912FBC-C6D3-7043-B334-FD2ACC1D2EE7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PP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 아이디어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“모델의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여러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나눠서 처리하자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.”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모델에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있다고 하면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GPU₁ → layer 1–4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...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GPU₈ → layer 29–32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모델 파라미터의 일부분만 보유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당 메모리 사용량이 크게 감소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E7DBB3-BEEC-F702-FD09-CE6C82357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86194"/>
              </p:ext>
            </p:extLst>
          </p:nvPr>
        </p:nvGraphicFramePr>
        <p:xfrm>
          <a:off x="3577058" y="5122607"/>
          <a:ext cx="8333792" cy="1463040"/>
        </p:xfrm>
        <a:graphic>
          <a:graphicData uri="http://schemas.openxmlformats.org/drawingml/2006/table">
            <a:tbl>
              <a:tblPr/>
              <a:tblGrid>
                <a:gridCol w="2287555">
                  <a:extLst>
                    <a:ext uri="{9D8B030D-6E8A-4147-A177-3AD203B41FA5}">
                      <a16:colId xmlns:a16="http://schemas.microsoft.com/office/drawing/2014/main" val="933193670"/>
                    </a:ext>
                  </a:extLst>
                </a:gridCol>
                <a:gridCol w="3107094">
                  <a:extLst>
                    <a:ext uri="{9D8B030D-6E8A-4147-A177-3AD203B41FA5}">
                      <a16:colId xmlns:a16="http://schemas.microsoft.com/office/drawing/2014/main" val="7629285"/>
                    </a:ext>
                  </a:extLst>
                </a:gridCol>
                <a:gridCol w="2939143">
                  <a:extLst>
                    <a:ext uri="{9D8B030D-6E8A-4147-A177-3AD203B41FA5}">
                      <a16:colId xmlns:a16="http://schemas.microsoft.com/office/drawing/2014/main" val="168427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No Parallelism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PP=8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81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전체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1/8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분할 → 메모리 절감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141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 Gradient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1/8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68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변화 없음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9229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4A622E3-5C16-E895-C211-BD6199F6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07" y="2182117"/>
            <a:ext cx="5947450" cy="268235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ED553-E8C8-0392-C12C-28B98B0D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738288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378E1-5979-D034-A638-C1E81E44D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282FF-45E9-F6D5-9367-2A13B6C60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1A8D6-04B5-72CA-2179-4204EC2FA81F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F2312F-7C9F-534E-8139-036A3653A3AC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Activation 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줄지 않는 이유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겹치지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전체를 다 돌린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뒤에야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시작하기 때문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Ex)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PP with 8 GPU: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순서대로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통과해야 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첫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모두 끝나야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PP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 수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×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 / PP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 수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≈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저장해야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비록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layer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나눴지만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여전히 전체 시퀀스의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저장해야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BC6221-8C7C-12B0-3F97-8526DA6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096832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197E1-077A-8775-D202-5BD02C754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ED0D5-251B-2071-30D7-1F18C0FF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4CE00-2003-B51E-11F7-5E0E5D994D0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D653CD3-F4C3-043F-0EBC-A229ED2BD9C2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 패턴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: Pipeline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구조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처럼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통신하지 않고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대신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순차적으로 전달”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다음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 넘김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ackward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반대로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 gradient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이전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전달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이런 식으로 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처럼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 데이터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(=activation)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흘려보내서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전체 모델을 학습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56E6043-656B-0451-3E6C-9AC4C2EA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983865"/>
              </p:ext>
            </p:extLst>
          </p:nvPr>
        </p:nvGraphicFramePr>
        <p:xfrm>
          <a:off x="1558866" y="4573305"/>
          <a:ext cx="8053873" cy="1819656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3057402482"/>
                    </a:ext>
                  </a:extLst>
                </a:gridCol>
                <a:gridCol w="2687216">
                  <a:extLst>
                    <a:ext uri="{9D8B030D-6E8A-4147-A177-3AD203B41FA5}">
                      <a16:colId xmlns:a16="http://schemas.microsoft.com/office/drawing/2014/main" val="1399007118"/>
                    </a:ext>
                  </a:extLst>
                </a:gridCol>
                <a:gridCol w="3918857">
                  <a:extLst>
                    <a:ext uri="{9D8B030D-6E8A-4147-A177-3AD203B41FA5}">
                      <a16:colId xmlns:a16="http://schemas.microsoft.com/office/drawing/2014/main" val="29394305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Data Parallel / </a:t>
                      </a:r>
                      <a:r>
                        <a:rPr lang="en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</a:t>
                      </a:r>
                      <a:endParaRPr lang="en" b="1" i="0" dirty="0">
                        <a:solidFill>
                          <a:srgbClr val="C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Pipeline Parallel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57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Parameters / Gradients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패턴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Send / Receive (1-hop)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524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병목 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sync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Forward/Backward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dependency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514736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4D834-A1C8-751D-C330-E3220E65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6393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F2C21-9F21-AD74-7E7E-CA62D9F0D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2029D-F0F4-AAC7-6A65-83EBC2A5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B01A9-7986-5E47-DDB5-9ECB867DAF2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755523-0CE6-5692-269A-B52D987316C6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Summary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7842EAF-C46C-E22F-8B3D-D29126C10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700926"/>
              </p:ext>
            </p:extLst>
          </p:nvPr>
        </p:nvGraphicFramePr>
        <p:xfrm>
          <a:off x="681134" y="2339318"/>
          <a:ext cx="10515600" cy="2648742"/>
        </p:xfrm>
        <a:graphic>
          <a:graphicData uri="http://schemas.openxmlformats.org/drawingml/2006/table">
            <a:tbl>
              <a:tblPr/>
              <a:tblGrid>
                <a:gridCol w="2632788">
                  <a:extLst>
                    <a:ext uri="{9D8B030D-6E8A-4147-A177-3AD203B41FA5}">
                      <a16:colId xmlns:a16="http://schemas.microsoft.com/office/drawing/2014/main" val="1048232127"/>
                    </a:ext>
                  </a:extLst>
                </a:gridCol>
                <a:gridCol w="3545632">
                  <a:extLst>
                    <a:ext uri="{9D8B030D-6E8A-4147-A177-3AD203B41FA5}">
                      <a16:colId xmlns:a16="http://schemas.microsoft.com/office/drawing/2014/main" val="1687068005"/>
                    </a:ext>
                  </a:extLst>
                </a:gridCol>
                <a:gridCol w="4337180">
                  <a:extLst>
                    <a:ext uri="{9D8B030D-6E8A-4147-A177-3AD203B41FA5}">
                      <a16:colId xmlns:a16="http://schemas.microsoft.com/office/drawing/2014/main" val="2451282102"/>
                    </a:ext>
                  </a:extLst>
                </a:gridCol>
              </a:tblGrid>
              <a:tr h="4414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16150"/>
                  </a:ext>
                </a:extLst>
              </a:tr>
              <a:tr h="4414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메모리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1/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PP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감소</a:t>
                      </a:r>
                      <a:endParaRPr lang="en-US" altLang="ko-KR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50401"/>
                  </a:ext>
                </a:extLst>
              </a:tr>
              <a:tr h="4414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 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버퍼링해야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055357"/>
                  </a:ext>
                </a:extLst>
              </a:tr>
              <a:tr h="4414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통신량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송수신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797847"/>
                  </a:ext>
                </a:extLst>
              </a:tr>
              <a:tr h="4414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확장성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multi-node)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보다 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tage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 의존성으로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latency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456374"/>
                  </a:ext>
                </a:extLst>
              </a:tr>
              <a:tr h="4414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Throughput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큰 모델에 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ipeline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“bubble”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발생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220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C6DF105-5EAB-CBF4-8721-C3263CB6942A}"/>
              </a:ext>
            </a:extLst>
          </p:cNvPr>
          <p:cNvSpPr txBox="1"/>
          <p:nvPr/>
        </p:nvSpPr>
        <p:spPr>
          <a:xfrm>
            <a:off x="615820" y="5062704"/>
            <a:ext cx="10580914" cy="142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PP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모델의 </a:t>
            </a:r>
            <a:r>
              <a:rPr lang="en-US" altLang="ko-KR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dirty="0" err="1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여러 </a:t>
            </a:r>
            <a:r>
              <a:rPr lang="en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분할하여</a:t>
            </a:r>
            <a:r>
              <a:rPr lang="en-US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parameter</a:t>
            </a:r>
            <a:r>
              <a:rPr lang="ko-KR" altLang="en-US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메모리 부담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줄임</a:t>
            </a:r>
            <a:endParaRPr lang="en-US" altLang="ko-KR" sz="2000" dirty="0">
              <a:solidFill>
                <a:srgbClr val="0E0E0E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하지만 </a:t>
            </a:r>
            <a:r>
              <a:rPr lang="en" altLang="ko-KR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메모리는 그대로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이며</a:t>
            </a:r>
            <a:r>
              <a:rPr lang="en-US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간 </a:t>
            </a:r>
            <a:r>
              <a:rPr lang="en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ko-KR" altLang="en-US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순차적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 전달해야</a:t>
            </a:r>
            <a:r>
              <a:rPr lang="en-US" altLang="ko-KR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sz="2000" dirty="0">
              <a:solidFill>
                <a:srgbClr val="0E0E0E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문제점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통신 오버헤드와 파이프라인 </a:t>
            </a:r>
            <a:r>
              <a:rPr lang="ko-KR" altLang="en-US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" altLang="ko-KR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bubble”</a:t>
            </a:r>
            <a:r>
              <a:rPr lang="ko-KR" altLang="en-US" sz="2000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생길 수 있</a:t>
            </a:r>
            <a:r>
              <a:rPr lang="ko-KR" altLang="en-US" sz="2000" dirty="0">
                <a:solidFill>
                  <a:srgbClr val="0E0E0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음</a:t>
            </a:r>
            <a:endParaRPr lang="en-US" altLang="ko-KR" sz="2000" dirty="0">
              <a:solidFill>
                <a:srgbClr val="0E0E0E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6DBC05-FFDC-E514-A0FA-3F21E6C5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775395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4EEFB-8E39-C5BA-9153-CF3E85BA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E7E0A-93CB-09C5-A88A-0E0C31EA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2BE2B-CC6E-0F2F-A361-880C76912328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52C19AD-BCCD-591E-5145-95B4D254FAB0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Summary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DP vs. TP vs. SP/CP vs. PP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25C71CC-A0FE-B0A7-8195-6F0631C31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768890"/>
              </p:ext>
            </p:extLst>
          </p:nvPr>
        </p:nvGraphicFramePr>
        <p:xfrm>
          <a:off x="281149" y="3085960"/>
          <a:ext cx="11801259" cy="3040172"/>
        </p:xfrm>
        <a:graphic>
          <a:graphicData uri="http://schemas.openxmlformats.org/drawingml/2006/table">
            <a:tbl>
              <a:tblPr/>
              <a:tblGrid>
                <a:gridCol w="915378">
                  <a:extLst>
                    <a:ext uri="{9D8B030D-6E8A-4147-A177-3AD203B41FA5}">
                      <a16:colId xmlns:a16="http://schemas.microsoft.com/office/drawing/2014/main" val="176155337"/>
                    </a:ext>
                  </a:extLst>
                </a:gridCol>
                <a:gridCol w="1824468">
                  <a:extLst>
                    <a:ext uri="{9D8B030D-6E8A-4147-A177-3AD203B41FA5}">
                      <a16:colId xmlns:a16="http://schemas.microsoft.com/office/drawing/2014/main" val="2882143937"/>
                    </a:ext>
                  </a:extLst>
                </a:gridCol>
                <a:gridCol w="1693971">
                  <a:extLst>
                    <a:ext uri="{9D8B030D-6E8A-4147-A177-3AD203B41FA5}">
                      <a16:colId xmlns:a16="http://schemas.microsoft.com/office/drawing/2014/main" val="4084531140"/>
                    </a:ext>
                  </a:extLst>
                </a:gridCol>
                <a:gridCol w="2425573">
                  <a:extLst>
                    <a:ext uri="{9D8B030D-6E8A-4147-A177-3AD203B41FA5}">
                      <a16:colId xmlns:a16="http://schemas.microsoft.com/office/drawing/2014/main" val="2434428907"/>
                    </a:ext>
                  </a:extLst>
                </a:gridCol>
                <a:gridCol w="2455524">
                  <a:extLst>
                    <a:ext uri="{9D8B030D-6E8A-4147-A177-3AD203B41FA5}">
                      <a16:colId xmlns:a16="http://schemas.microsoft.com/office/drawing/2014/main" val="348776892"/>
                    </a:ext>
                  </a:extLst>
                </a:gridCol>
                <a:gridCol w="2486345">
                  <a:extLst>
                    <a:ext uri="{9D8B030D-6E8A-4147-A177-3AD203B41FA5}">
                      <a16:colId xmlns:a16="http://schemas.microsoft.com/office/drawing/2014/main" val="898254866"/>
                    </a:ext>
                  </a:extLst>
                </a:gridCol>
              </a:tblGrid>
              <a:tr h="410888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병렬화 기법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 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주요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541158"/>
                  </a:ext>
                </a:extLst>
              </a:tr>
              <a:tr h="410888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Data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 (DP)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Data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배치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간단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scale-up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용이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중복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64380"/>
                  </a:ext>
                </a:extLst>
              </a:tr>
              <a:tr h="719054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r>
                        <a:rPr lang="en" sz="16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</a:p>
                    <a:p>
                      <a:pPr algn="ctr"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Parallel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6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Tensor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Tensor Parallel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내부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hidden dim)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계산 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노드 간 확장 시 통신 병목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96100"/>
                  </a:ext>
                </a:extLst>
              </a:tr>
              <a:tr h="719054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" sz="16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Sequence/Context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 (SP/CP)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Sequence/Context Parallel (SP/CP)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dimension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절감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오버헤드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285361"/>
                  </a:ext>
                </a:extLst>
              </a:tr>
              <a:tr h="719054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" sz="16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Pipeline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Parallel (PP)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Pipeline Parallel (PP)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(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depth)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파라미터 메모리 절감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동일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파이프라인 지연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865465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8D96E3-F4FD-C04B-BF26-82C91C25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96989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F047C-04C9-8B86-DE51-491153BFC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A85CB-50D7-5C66-022E-BCA4E52DA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6-2.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Splitting layers: All forward, All backward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D845B4-D365-A625-6811-2F6EF4DB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3975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3F62-DC40-FD58-6713-0DD8A8176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8D957-DF51-DAE0-F8C2-731040A7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4D82E-6CB2-8A20-C44A-8174DCA34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92307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Profiling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12845-EAB2-91AB-8D3A-A101FEE87455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9C5B9A-D745-5D2A-2537-5C4EF754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5" y="2324835"/>
            <a:ext cx="7403430" cy="4107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D591B5-B8FB-6D58-1D32-36556A1A6737}"/>
              </a:ext>
            </a:extLst>
          </p:cNvPr>
          <p:cNvSpPr txBox="1"/>
          <p:nvPr/>
        </p:nvSpPr>
        <p:spPr>
          <a:xfrm>
            <a:off x="5969875" y="4754857"/>
            <a:ext cx="710499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Llama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한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step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동안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사용 패턴</a:t>
            </a:r>
            <a:endParaRPr lang="en-US" altLang="ko-KR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색상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메모리의 용도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 축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초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):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FDD82-A628-882D-D64E-9AA897F8EF50}"/>
              </a:ext>
            </a:extLst>
          </p:cNvPr>
          <p:cNvSpPr txBox="1"/>
          <p:nvPr/>
        </p:nvSpPr>
        <p:spPr>
          <a:xfrm>
            <a:off x="1479482" y="6300189"/>
            <a:ext cx="559171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Memory profiling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사용 관찰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070D09-8688-B4A7-7D1D-29617E1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51192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7EEB1-8D3C-2C80-C272-10BC5B350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BF70A-C984-2655-D8C3-6965F72C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6-2.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Splitting layers: All forward, All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3FF7E-15BE-4C63-7FB7-A6236E1D7F7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17A6673-5043-DBE2-3D85-D8014D096DE7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Forward Pass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기본 아이디어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들을 여러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나누어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순서대로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순차적으로 전달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하며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+ Backward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All-Forward All-Backward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AFAB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PP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가장 단순한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스케줄링 방식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아래 그림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 Pass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F251D9-BA71-E39A-C92C-B0162300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53" y="5091017"/>
            <a:ext cx="6383694" cy="1650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7BE1C-4E93-2018-4A0D-1B745A34AAFC}"/>
              </a:ext>
            </a:extLst>
          </p:cNvPr>
          <p:cNvSpPr txBox="1"/>
          <p:nvPr/>
        </p:nvSpPr>
        <p:spPr>
          <a:xfrm>
            <a:off x="7846468" y="5063238"/>
            <a:ext cx="3601492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숫자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Layer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index)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파란색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pass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분홍색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 pass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idle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상태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A6D24-5E5F-612F-16DD-AD612D85C5D0}"/>
              </a:ext>
            </a:extLst>
          </p:cNvPr>
          <p:cNvSpPr txBox="1"/>
          <p:nvPr/>
        </p:nvSpPr>
        <p:spPr>
          <a:xfrm>
            <a:off x="3873961" y="4942141"/>
            <a:ext cx="6470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PP (16 layers distributed across 4 GPUs)</a:t>
            </a:r>
            <a:endParaRPr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81FD10-BC6A-4CF7-1AC6-50B43FC1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88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C0A0-7259-8A4A-1417-8DB27517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B93FB-E4CA-2E05-3EC1-A5AFB28C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6-2.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Splitting layers: All forward, All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577BB-01D4-504F-02A4-329F98806A0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2A776E9-B2D3-759C-E2E9-64DC6C75B267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Pipeline Bubble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Procedure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먼저 레이어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1~4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 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처리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Activation)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전달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2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 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진행하는 동안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 2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시작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이런 식으로 데이터가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pipeline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처럼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흐름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하지만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전부 끝난 후에만 시작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따라서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후반부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들이 오랫동안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idle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상태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== “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Pipeline bubble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endParaRPr lang="en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ACB17C-13F5-3116-E832-4552A208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7011"/>
            <a:ext cx="5671457" cy="14661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62932-2E21-AA91-0B01-FFBF74B3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189008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96DF-5671-7266-DF0F-1BD8F21F8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21C37-0327-C4BA-9E03-32D67043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6-2.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Splitting layers: All forward, All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46BEC-9FFB-37E3-56DC-B958A4652BEF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86F069D-4528-02EC-1F4C-EBA89AF6E198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Pipeline Bubble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수식적 이해</a:t>
            </a:r>
          </a:p>
          <a:p>
            <a:pPr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많이 쓰면 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증가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병렬 비효율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icro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-batch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늘리면 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효율 향상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EC90C-6300-3011-5C25-742851B9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9" y="2558159"/>
            <a:ext cx="4893647" cy="837823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4B4688-AAA5-6200-8BE6-53B54B55B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53195"/>
              </p:ext>
            </p:extLst>
          </p:nvPr>
        </p:nvGraphicFramePr>
        <p:xfrm>
          <a:off x="6420939" y="2383039"/>
          <a:ext cx="4738473" cy="1554480"/>
        </p:xfrm>
        <a:graphic>
          <a:graphicData uri="http://schemas.openxmlformats.org/drawingml/2006/table">
            <a:tbl>
              <a:tblPr/>
              <a:tblGrid>
                <a:gridCol w="1183510">
                  <a:extLst>
                    <a:ext uri="{9D8B030D-6E8A-4147-A177-3AD203B41FA5}">
                      <a16:colId xmlns:a16="http://schemas.microsoft.com/office/drawing/2014/main" val="3281021155"/>
                    </a:ext>
                  </a:extLst>
                </a:gridCol>
                <a:gridCol w="3554963">
                  <a:extLst>
                    <a:ext uri="{9D8B030D-6E8A-4147-A177-3AD203B41FA5}">
                      <a16:colId xmlns:a16="http://schemas.microsoft.com/office/drawing/2014/main" val="18718643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b="1" dirty="0"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dirty="0">
                          <a:effectLst/>
                        </a:rPr>
                        <a:t>의미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96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dirty="0">
                          <a:effectLst/>
                        </a:rPr>
                        <a:t>p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파이프라인 단계 수 </a:t>
                      </a:r>
                      <a:r>
                        <a:rPr lang="en-US" altLang="ko-KR" dirty="0">
                          <a:effectLst/>
                        </a:rPr>
                        <a:t>(</a:t>
                      </a:r>
                      <a:r>
                        <a:rPr lang="en" dirty="0">
                          <a:effectLst/>
                        </a:rPr>
                        <a:t>GPU </a:t>
                      </a:r>
                      <a:r>
                        <a:rPr lang="ko-KR" altLang="en-US" dirty="0">
                          <a:effectLst/>
                        </a:rPr>
                        <a:t>개수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249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dirty="0">
                          <a:effectLst/>
                        </a:rPr>
                        <a:t>m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dirty="0">
                          <a:effectLst/>
                        </a:rPr>
                        <a:t>micro-batch </a:t>
                      </a:r>
                      <a:r>
                        <a:rPr lang="ko-KR" altLang="en-US" dirty="0">
                          <a:effectLst/>
                        </a:rPr>
                        <a:t>개수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61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dirty="0" err="1">
                          <a:effectLst/>
                        </a:rPr>
                        <a:t>t_f</a:t>
                      </a:r>
                      <a:r>
                        <a:rPr lang="en" dirty="0">
                          <a:effectLst/>
                        </a:rPr>
                        <a:t>, </a:t>
                      </a:r>
                      <a:r>
                        <a:rPr lang="en" dirty="0" err="1">
                          <a:effectLst/>
                        </a:rPr>
                        <a:t>t_b</a:t>
                      </a:r>
                      <a:endParaRPr lang="en" dirty="0"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/>
                        <a:t>forward / backward </a:t>
                      </a:r>
                      <a:r>
                        <a:rPr lang="ko-KR" altLang="en-US" dirty="0"/>
                        <a:t>시간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488757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34534-64A7-AEE2-553C-6F96A41D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3846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3650E-BFF9-7234-2067-68261206B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0CFCD-DFE0-C39B-C2D9-EC7AC487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6-2.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Splitting layers: All forward, All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73A63-F773-1841-D598-43698339C37F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DB1133C-2DF1-F3D3-A006-5DCA3B5153DA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All-Forward All-Backward (AFAB)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All-Forward All-Backward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AFAB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PP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가장 단순한 스케줄링 방식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줄 요약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→ Backward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순서 전체를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번에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반복하는 구조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Procedure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 1~8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순차적으로 처리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끝나면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시작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또한 순차적으로 진행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FE8701-7D47-B9A5-4F24-66A6A910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405963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3B51D-63F9-7E1D-49F1-34F86661A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BE5C5-6575-589A-C94C-F38E97E3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6-2.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Splitting layers: All forward, All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466D5-D019-511B-A709-BA0492B16208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F796167-B02C-82C8-4BC3-C5B922A05378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All-Forward All-Backward (AFAB)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937DCA-1BEA-F13B-E85E-90BFA0BE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684" y="2316004"/>
            <a:ext cx="7353875" cy="1901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AF64E2-308F-60E6-6C92-6D0BCC00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22" y="5049565"/>
            <a:ext cx="6999710" cy="1808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3F1F2B-130D-2954-B409-82158C50272D}"/>
              </a:ext>
            </a:extLst>
          </p:cNvPr>
          <p:cNvSpPr txBox="1"/>
          <p:nvPr/>
        </p:nvSpPr>
        <p:spPr>
          <a:xfrm>
            <a:off x="166827" y="5249918"/>
            <a:ext cx="6470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All-Forward All-Backward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AFAB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85AC1-5D10-0909-5959-5B044555F62A}"/>
              </a:ext>
            </a:extLst>
          </p:cNvPr>
          <p:cNvSpPr txBox="1"/>
          <p:nvPr/>
        </p:nvSpPr>
        <p:spPr>
          <a:xfrm>
            <a:off x="281150" y="3013519"/>
            <a:ext cx="6470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only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4F53F-27D7-1E2F-BB4B-D0D678A912ED}"/>
              </a:ext>
            </a:extLst>
          </p:cNvPr>
          <p:cNvSpPr txBox="1"/>
          <p:nvPr/>
        </p:nvSpPr>
        <p:spPr>
          <a:xfrm>
            <a:off x="8316685" y="2236760"/>
            <a:ext cx="6470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PP (16 layers distributed across 4 GPUs)</a:t>
            </a:r>
            <a:endParaRPr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86F91-4A29-AD31-C052-F00451FB03D8}"/>
              </a:ext>
            </a:extLst>
          </p:cNvPr>
          <p:cNvSpPr txBox="1"/>
          <p:nvPr/>
        </p:nvSpPr>
        <p:spPr>
          <a:xfrm>
            <a:off x="4537276" y="4509382"/>
            <a:ext cx="72562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R" sz="1400" dirty="0"/>
              <a:t>Before, the numbers in the diagram indicated the layers, </a:t>
            </a:r>
          </a:p>
          <a:p>
            <a:pPr algn="r"/>
            <a:r>
              <a:rPr lang="en" altLang="ko-KR" sz="1400" dirty="0"/>
              <a:t>but in all pipeline parallel plots from here on they indicate </a:t>
            </a:r>
            <a:r>
              <a:rPr lang="en" altLang="ko-KR" sz="1400" b="1" dirty="0">
                <a:solidFill>
                  <a:srgbClr val="C00000"/>
                </a:solidFill>
              </a:rPr>
              <a:t>micro-batches</a:t>
            </a:r>
            <a:r>
              <a:rPr lang="en" altLang="ko-KR" sz="1400" dirty="0"/>
              <a:t>. </a:t>
            </a:r>
          </a:p>
          <a:p>
            <a:pPr algn="r"/>
            <a:r>
              <a:rPr lang="en" altLang="ko-KR" sz="1400" dirty="0"/>
              <a:t>You can think of </a:t>
            </a:r>
            <a:r>
              <a:rPr lang="en" altLang="ko-KR" sz="1400" b="1" dirty="0">
                <a:solidFill>
                  <a:srgbClr val="C00000"/>
                </a:solidFill>
              </a:rPr>
              <a:t>each square here as containing several layers</a:t>
            </a:r>
            <a:endParaRPr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6687B5-0724-6035-B328-4779E669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77293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FCDBB-C156-1360-F6DD-2A5E90F97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201DA-C6AC-B520-3F38-FDF4AB7C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6-2.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Splitting layers: All forward, All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58DAE-DF7D-3ED0-F9AF-D95A1F0FFCF6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2EC3460-B6B7-CF8F-DCE1-285C93894531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AFAB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인한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감소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AFAB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여러 개 존재하기 때문에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아래처럼 겹침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이렇게 되면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Forward/Backward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간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pipeline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겹침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생김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Bubble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비율이 약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1/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만큼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줄어듬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 8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1/8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감소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7AD815-ADA3-345D-4871-2AF680B2B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72874"/>
              </p:ext>
            </p:extLst>
          </p:nvPr>
        </p:nvGraphicFramePr>
        <p:xfrm>
          <a:off x="590374" y="2991740"/>
          <a:ext cx="5608899" cy="2054820"/>
        </p:xfrm>
        <a:graphic>
          <a:graphicData uri="http://schemas.openxmlformats.org/drawingml/2006/table">
            <a:tbl>
              <a:tblPr/>
              <a:tblGrid>
                <a:gridCol w="905719">
                  <a:extLst>
                    <a:ext uri="{9D8B030D-6E8A-4147-A177-3AD203B41FA5}">
                      <a16:colId xmlns:a16="http://schemas.microsoft.com/office/drawing/2014/main" val="3849385183"/>
                    </a:ext>
                  </a:extLst>
                </a:gridCol>
                <a:gridCol w="2268638">
                  <a:extLst>
                    <a:ext uri="{9D8B030D-6E8A-4147-A177-3AD203B41FA5}">
                      <a16:colId xmlns:a16="http://schemas.microsoft.com/office/drawing/2014/main" val="414964080"/>
                    </a:ext>
                  </a:extLst>
                </a:gridCol>
                <a:gridCol w="2434542">
                  <a:extLst>
                    <a:ext uri="{9D8B030D-6E8A-4147-A177-3AD203B41FA5}">
                      <a16:colId xmlns:a16="http://schemas.microsoft.com/office/drawing/2014/main" val="3740219784"/>
                    </a:ext>
                  </a:extLst>
                </a:gridCol>
              </a:tblGrid>
              <a:tr h="4109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38574"/>
                  </a:ext>
                </a:extLst>
              </a:tr>
              <a:tr h="4109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1~8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8~1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688956"/>
                  </a:ext>
                </a:extLst>
              </a:tr>
              <a:tr h="4109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1~8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8~1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583359"/>
                  </a:ext>
                </a:extLst>
              </a:tr>
              <a:tr h="4109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1~8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8~1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388457"/>
                  </a:ext>
                </a:extLst>
              </a:tr>
              <a:tr h="4109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1~8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en" altLang="ko-KR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8~1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800393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47F70-2567-A32A-A5D0-035B6E79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469220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18656-D244-7363-5B17-1E54F9C0B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72878-E540-9C96-62F6-69CD5545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6-2.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Splitting layers: All forward, All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2F006-775F-4D98-0D72-0FBD69C62EB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AD56479-641A-3D53-EFC7-8045451DEE4D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AFAB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단점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줄었지만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폭발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 계산된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전까지 모두 저장해야 함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많아질수록 저장해야 할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많아짐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F1B (One Forward, One Backward)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교차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시키는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방식으로 메모리까지 절약 가능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425E8D-7E83-63AB-5C1D-3388AF55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104399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076B-F93E-9D38-8F67-19AD9BB3C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901A6-D40E-B8EF-DEF6-BC9A86E5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6-2.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Splitting layers: All forward, All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6D63B-2ECC-631A-0822-FB9CBAF3635A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9650326-D9DF-8D89-131D-AABBD84B653F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G) Summary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모델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분할하여 메모리를 절약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한계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Sequential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실행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인해 “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bubble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생김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이를 완화하기 위해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All-Forward All-Backward 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AFAB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스케줄을 사용해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여러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동시에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처리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한계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부담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8B88E7C-916A-652D-B629-B02023663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70673"/>
              </p:ext>
            </p:extLst>
          </p:nvPr>
        </p:nvGraphicFramePr>
        <p:xfrm>
          <a:off x="4475142" y="4097651"/>
          <a:ext cx="7106857" cy="2560320"/>
        </p:xfrm>
        <a:graphic>
          <a:graphicData uri="http://schemas.openxmlformats.org/drawingml/2006/table">
            <a:tbl>
              <a:tblPr/>
              <a:tblGrid>
                <a:gridCol w="1709895">
                  <a:extLst>
                    <a:ext uri="{9D8B030D-6E8A-4147-A177-3AD203B41FA5}">
                      <a16:colId xmlns:a16="http://schemas.microsoft.com/office/drawing/2014/main" val="1447299890"/>
                    </a:ext>
                  </a:extLst>
                </a:gridCol>
                <a:gridCol w="5396962">
                  <a:extLst>
                    <a:ext uri="{9D8B030D-6E8A-4147-A177-3AD203B41FA5}">
                      <a16:colId xmlns:a16="http://schemas.microsoft.com/office/drawing/2014/main" val="1708970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941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기본 개념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레이어를 여러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분할하여 순차적으로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990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앞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→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다음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49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문제점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Sequential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실행으로 인한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idle → Bubble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413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해결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AFAB)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병렬화로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bubble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5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부작용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저장량 증가 → 메모리 폭발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833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다음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1F1B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스케줄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교차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452419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7E3DB6-CDA0-50AE-930A-A3B9B750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71170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B291-D753-7B5A-CC71-8821E4268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FB5ED-F6F6-7A54-94C5-2D182C215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F272F3-5571-AB0D-6968-EE7DDABD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704658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A0F5D-BFF2-7CAC-C7C6-293AC1B9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AC450-C99D-5060-963D-B7651685E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CCEDC-27FF-47E2-F35B-51355FE8106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E44E0-1AC6-852A-B901-E2251B3BDB91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1F1B (One Forward One Backward)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개요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Parallelism(PP)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고급 스케줄링 기법 중 하나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Llama 3.1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초대형 모델에서도 사용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AFAB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 수행한 후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순차적으로 수행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대기 시간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줄이기 위해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늘릴 수 있지만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그만큼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전부 저장해야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해서 메모리 폭발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F1B = One Forward, One Backward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interleaved pipeline scheduling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E911F5-B196-8FF5-3CA2-080B4D2E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9947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324F5-6E9E-D3E3-8EEF-35EAF09C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816B7-4FF2-5718-14FF-CAF5DF61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78BD7-2A7A-404D-630F-0D6ED8AA6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92307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Profiling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1BBCE-752E-FEA7-7EFD-4A942FD3F154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ACA28-E675-A790-3B5F-ABA3DC44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5" y="2324835"/>
            <a:ext cx="7403430" cy="41074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CEA497-1DEF-DBFE-26F2-A7EE21E5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11" y="4202187"/>
            <a:ext cx="5977754" cy="2482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7379A-79D2-7C40-1B07-E8C9439009E1}"/>
              </a:ext>
            </a:extLst>
          </p:cNvPr>
          <p:cNvSpPr txBox="1"/>
          <p:nvPr/>
        </p:nvSpPr>
        <p:spPr>
          <a:xfrm>
            <a:off x="1479482" y="6300189"/>
            <a:ext cx="559171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Memory profiling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사용 관찰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6120AD-0004-D676-6DD2-F9E27A2B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86276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07433-9A03-6ECD-8E28-C064D284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29600-D944-35AF-DC5B-58DABF00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B7688-E618-BDAF-9423-3978C5BDCC4F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0D957BC-AFC1-E555-C6ED-88821A4A96FE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Procedure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가능한 한 빨리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시작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오래 들고 있지 말자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.”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교차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interleave)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빨리 버림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idle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시간도 줄이는 구조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B7082B-BAF9-46EA-B229-62072344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12" y="4405801"/>
            <a:ext cx="8527642" cy="215362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ED6D3-DC32-339E-F111-8D9073DD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91596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80E2F-01F1-973E-71AA-C2877559B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9D17D-28A3-BA14-7EE1-1BD95CD8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5B7ED-0844-7D9B-A5EC-870778C428EF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9EF3D5E-1C5A-0915-9F89-6BEA0A98CD88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Procedure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일어남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번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번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씩 번갈아 수행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F1B)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여전히 존재하지만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 개수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감소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AFAB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만큼 저장해야 했음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DE59B3-02E2-7BC6-F899-A243642A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12" y="4405801"/>
            <a:ext cx="8527642" cy="2153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05C45-E250-F261-6559-DE451CD7C5F9}"/>
              </a:ext>
            </a:extLst>
          </p:cNvPr>
          <p:cNvSpPr txBox="1"/>
          <p:nvPr/>
        </p:nvSpPr>
        <p:spPr>
          <a:xfrm>
            <a:off x="5458461" y="1488099"/>
            <a:ext cx="6470778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1F1B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에서는 “마지막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output layer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 다 통과할 필요 없이”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pipeline stage 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단위로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바로 시작할 수 있음</a:t>
            </a:r>
            <a:r>
              <a:rPr lang="en-US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dirty="0">
              <a:solidFill>
                <a:srgbClr val="0E0E0E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9605FD-BB8A-B2A6-D6B1-0577EA6A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1618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EC63F-BD5B-E96F-B7A2-9D6CB10E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5ED1C-D25C-C4BA-E500-C3602EF1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86891-B12D-A0C5-CC2F-0D0A522464BA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B385DBC-7A66-744A-C984-79FF2BB97527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AFAB vs. 1F1B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49F1-C8E3-B676-C423-81F8650CF0F1}"/>
              </a:ext>
            </a:extLst>
          </p:cNvPr>
          <p:cNvSpPr txBox="1"/>
          <p:nvPr/>
        </p:nvSpPr>
        <p:spPr>
          <a:xfrm>
            <a:off x="166827" y="5249918"/>
            <a:ext cx="6470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1F1B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F2179D-79A8-57B8-9693-D415590A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100" y="2440104"/>
            <a:ext cx="6999710" cy="1808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FB9472-A0C8-7ECA-2DDE-FD22BEB5F927}"/>
              </a:ext>
            </a:extLst>
          </p:cNvPr>
          <p:cNvSpPr txBox="1"/>
          <p:nvPr/>
        </p:nvSpPr>
        <p:spPr>
          <a:xfrm>
            <a:off x="160605" y="2640457"/>
            <a:ext cx="6470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All-Forward All-Backward (AFAB)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0CFF0-4DDA-FF33-1F3C-B564A53F938B}"/>
              </a:ext>
            </a:extLst>
          </p:cNvPr>
          <p:cNvSpPr txBox="1"/>
          <p:nvPr/>
        </p:nvSpPr>
        <p:spPr>
          <a:xfrm>
            <a:off x="4531054" y="1899921"/>
            <a:ext cx="72562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R" sz="1400" dirty="0"/>
              <a:t>Before, the numbers in the diagram indicated the layers, </a:t>
            </a:r>
          </a:p>
          <a:p>
            <a:pPr algn="r"/>
            <a:r>
              <a:rPr lang="en" altLang="ko-KR" sz="1400" dirty="0"/>
              <a:t>but in all pipeline parallel plots from here on they indicate </a:t>
            </a:r>
            <a:r>
              <a:rPr lang="en" altLang="ko-KR" sz="1400" b="1" dirty="0"/>
              <a:t>micro-batches</a:t>
            </a:r>
            <a:r>
              <a:rPr lang="en" altLang="ko-KR" sz="1400" dirty="0"/>
              <a:t>. </a:t>
            </a:r>
          </a:p>
          <a:p>
            <a:pPr algn="r"/>
            <a:r>
              <a:rPr lang="en" altLang="ko-KR" sz="1400" dirty="0"/>
              <a:t>You can think of each square here as containing several layers.</a:t>
            </a:r>
            <a:endParaRPr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371516-8026-A409-C408-626F212AA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987" y="4782764"/>
            <a:ext cx="7160823" cy="1808436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077BCF3-65F0-F386-0DE3-E87E6E5C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27783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160A4-6E5D-551C-E28D-E4C139273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4E7D2-A516-C356-2931-74733784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BBF16-2AEB-D464-E429-A2AD8756FB0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77F9A33-70A5-44F9-C184-AE55E80EE5F1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AFAB vs. 1F1B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AFAB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모델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마지막 레이어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까지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끝나야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시작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→ Backward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순서가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철저히 분리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됨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마지막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출력 레이어 담당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끝낼 때까지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다른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기다림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Backward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모델 전체의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output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준비된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뒤에야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시작 가능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bubble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많이 필요</a:t>
            </a: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전까지 다 저장해야 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10DDF1-A750-7804-A030-E515FDF1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624964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39021-9633-50ED-6CFC-461E70A3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7F3D3-74C7-3B6F-37D4-5871DF58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CB291-52BF-EDB9-0D13-E83D65301C0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7D801C5-26F6-8EC5-88D1-02261A5ED033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AFAB vs. 1F1B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F1B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해당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stage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끝난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곧바로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stage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끝나면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stage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즉시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시작 가능”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파이프라인이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steady state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들어가면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GPU(stage)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아래처럼 교차로 일함 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B779C69-9FFD-FC62-D926-82239A5FF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92503"/>
              </p:ext>
            </p:extLst>
          </p:nvPr>
        </p:nvGraphicFramePr>
        <p:xfrm>
          <a:off x="281151" y="4001294"/>
          <a:ext cx="3656370" cy="2133600"/>
        </p:xfrm>
        <a:graphic>
          <a:graphicData uri="http://schemas.openxmlformats.org/drawingml/2006/table">
            <a:tbl>
              <a:tblPr/>
              <a:tblGrid>
                <a:gridCol w="731274">
                  <a:extLst>
                    <a:ext uri="{9D8B030D-6E8A-4147-A177-3AD203B41FA5}">
                      <a16:colId xmlns:a16="http://schemas.microsoft.com/office/drawing/2014/main" val="4036363422"/>
                    </a:ext>
                  </a:extLst>
                </a:gridCol>
                <a:gridCol w="731274">
                  <a:extLst>
                    <a:ext uri="{9D8B030D-6E8A-4147-A177-3AD203B41FA5}">
                      <a16:colId xmlns:a16="http://schemas.microsoft.com/office/drawing/2014/main" val="1109484426"/>
                    </a:ext>
                  </a:extLst>
                </a:gridCol>
                <a:gridCol w="731274">
                  <a:extLst>
                    <a:ext uri="{9D8B030D-6E8A-4147-A177-3AD203B41FA5}">
                      <a16:colId xmlns:a16="http://schemas.microsoft.com/office/drawing/2014/main" val="482225409"/>
                    </a:ext>
                  </a:extLst>
                </a:gridCol>
                <a:gridCol w="731274">
                  <a:extLst>
                    <a:ext uri="{9D8B030D-6E8A-4147-A177-3AD203B41FA5}">
                      <a16:colId xmlns:a16="http://schemas.microsoft.com/office/drawing/2014/main" val="2655789945"/>
                    </a:ext>
                  </a:extLst>
                </a:gridCol>
                <a:gridCol w="731274">
                  <a:extLst>
                    <a:ext uri="{9D8B030D-6E8A-4147-A177-3AD203B41FA5}">
                      <a16:colId xmlns:a16="http://schemas.microsoft.com/office/drawing/2014/main" val="652427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015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171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793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953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24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133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326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250829B-FCB3-1E3F-AA15-F08D6C50D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36412"/>
              </p:ext>
            </p:extLst>
          </p:nvPr>
        </p:nvGraphicFramePr>
        <p:xfrm>
          <a:off x="4189446" y="4055739"/>
          <a:ext cx="7828383" cy="2047429"/>
        </p:xfrm>
        <a:graphic>
          <a:graphicData uri="http://schemas.openxmlformats.org/drawingml/2006/table">
            <a:tbl>
              <a:tblPr/>
              <a:tblGrid>
                <a:gridCol w="1959427">
                  <a:extLst>
                    <a:ext uri="{9D8B030D-6E8A-4147-A177-3AD203B41FA5}">
                      <a16:colId xmlns:a16="http://schemas.microsoft.com/office/drawing/2014/main" val="3125361299"/>
                    </a:ext>
                  </a:extLst>
                </a:gridCol>
                <a:gridCol w="2957805">
                  <a:extLst>
                    <a:ext uri="{9D8B030D-6E8A-4147-A177-3AD203B41FA5}">
                      <a16:colId xmlns:a16="http://schemas.microsoft.com/office/drawing/2014/main" val="2391207393"/>
                    </a:ext>
                  </a:extLst>
                </a:gridCol>
                <a:gridCol w="2911151">
                  <a:extLst>
                    <a:ext uri="{9D8B030D-6E8A-4147-A177-3AD203B41FA5}">
                      <a16:colId xmlns:a16="http://schemas.microsoft.com/office/drawing/2014/main" val="1082020779"/>
                    </a:ext>
                  </a:extLst>
                </a:gridCol>
              </a:tblGrid>
              <a:tr h="3583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5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AFAB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5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1F1B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43477"/>
                  </a:ext>
                </a:extLst>
              </a:tr>
              <a:tr h="35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시작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마지막 </a:t>
                      </a:r>
                      <a:r>
                        <a:rPr lang="en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 </a:t>
                      </a: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완료 이후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</a:t>
                      </a:r>
                      <a:r>
                        <a:rPr lang="ko-KR" altLang="en-US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 </a:t>
                      </a:r>
                      <a:r>
                        <a:rPr lang="ko-KR" altLang="en-US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완료 직후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480957"/>
                  </a:ext>
                </a:extLst>
              </a:tr>
              <a:tr h="6142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 </a:t>
                      </a:r>
                      <a:r>
                        <a:rPr lang="en-US" altLang="ko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순차</a:t>
                      </a:r>
                      <a:r>
                        <a:rPr lang="en-US" altLang="ko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있음 </a:t>
                      </a:r>
                      <a:endParaRPr lang="en-US" altLang="ko-KR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forward/backward interleave)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634886"/>
                  </a:ext>
                </a:extLst>
              </a:tr>
              <a:tr h="35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매우 큼 </a:t>
                      </a:r>
                      <a:r>
                        <a:rPr lang="en-US" altLang="ko-KR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</a:t>
                      </a:r>
                      <a:r>
                        <a:rPr lang="en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ko-KR" altLang="en-US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저장</a:t>
                      </a:r>
                      <a:r>
                        <a:rPr lang="en-US" altLang="ko-KR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적음 </a:t>
                      </a:r>
                      <a:r>
                        <a:rPr lang="en-US" altLang="ko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</a:t>
                      </a: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별로만 저장</a:t>
                      </a:r>
                      <a:r>
                        <a:rPr lang="en-US" altLang="ko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498300"/>
                  </a:ext>
                </a:extLst>
              </a:tr>
              <a:tr h="35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Idle </a:t>
                      </a:r>
                      <a:r>
                        <a:rPr lang="ko-KR" altLang="en-US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큼 </a:t>
                      </a:r>
                      <a:r>
                        <a:rPr lang="en-US" altLang="ko-KR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bubble </a:t>
                      </a:r>
                      <a:r>
                        <a:rPr lang="ko-KR" altLang="en-US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많음</a:t>
                      </a:r>
                      <a:r>
                        <a:rPr lang="en-US" altLang="ko-KR" sz="15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적음 </a:t>
                      </a:r>
                      <a:r>
                        <a:rPr lang="en-US" altLang="ko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steady state </a:t>
                      </a: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유지</a:t>
                      </a:r>
                      <a:r>
                        <a:rPr lang="en-US" altLang="ko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286296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CD8BD-FFD7-770D-DD8F-D846789E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8718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08F8-9565-C827-BA1A-3EF712E5F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70649-6366-3C78-403C-1C2B7765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4CEE-4847-DDF3-ED49-CF60B1A3241B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1E33744-4DC8-54A2-AD09-F29EECA49A8C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Bubble/Memory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크기 비교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ubble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크기는 동일하지만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줄어듬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그래서 실제로는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더 많이 넣을 수 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비율까지 줄어드는 효과가 생김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13AD4B-B0F8-43B5-6DD9-1E9B1AE63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800435"/>
              </p:ext>
            </p:extLst>
          </p:nvPr>
        </p:nvGraphicFramePr>
        <p:xfrm>
          <a:off x="564931" y="4908228"/>
          <a:ext cx="6069134" cy="1332396"/>
        </p:xfrm>
        <a:graphic>
          <a:graphicData uri="http://schemas.openxmlformats.org/drawingml/2006/table">
            <a:tbl>
              <a:tblPr/>
              <a:tblGrid>
                <a:gridCol w="1264728">
                  <a:extLst>
                    <a:ext uri="{9D8B030D-6E8A-4147-A177-3AD203B41FA5}">
                      <a16:colId xmlns:a16="http://schemas.microsoft.com/office/drawing/2014/main" val="291862649"/>
                    </a:ext>
                  </a:extLst>
                </a:gridCol>
                <a:gridCol w="2135985">
                  <a:extLst>
                    <a:ext uri="{9D8B030D-6E8A-4147-A177-3AD203B41FA5}">
                      <a16:colId xmlns:a16="http://schemas.microsoft.com/office/drawing/2014/main" val="3150078849"/>
                    </a:ext>
                  </a:extLst>
                </a:gridCol>
                <a:gridCol w="2668421">
                  <a:extLst>
                    <a:ext uri="{9D8B030D-6E8A-4147-A177-3AD203B41FA5}">
                      <a16:colId xmlns:a16="http://schemas.microsoft.com/office/drawing/2014/main" val="2883566097"/>
                    </a:ext>
                  </a:extLst>
                </a:gridCol>
              </a:tblGrid>
              <a:tr h="4441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스케줄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Bubble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25244"/>
                  </a:ext>
                </a:extLst>
              </a:tr>
              <a:tr h="4441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AFAB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(p−1)/m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∝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003446"/>
                  </a:ext>
                </a:extLst>
              </a:tr>
              <a:tr h="4441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1F1B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(p−1)/m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∝ 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733590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F6AD698-2FC6-14B8-AD3F-9F65D79D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05101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7B7C-DCBF-995E-E5FF-5307CDE1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16EC3-EC20-F3CF-9AFE-2722DAA8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366BA-79F5-31FA-ECEA-C869FA723AD6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72B1CF0-6D97-FD99-1546-08D759E02A31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구현 복잡성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1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F1B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Forward/Backward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별로 교차 수행하므로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단순한 “한 루프” 구조로는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1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이미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중인데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2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중일 수 있음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독립적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 ↔ backward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시점을 관리해야 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구현 복잡도가 급격히 증가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DeepSpeed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Megatron-LM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프레임워크가 이를 자동 스케줄링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A2E9BF-D816-21A1-3AFE-5EE499E5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610835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8AA35-B87D-EB3C-401F-BB22594F9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roughput scaling of pipeline parallelism with varying micro-batch sizes">
            <a:extLst>
              <a:ext uri="{FF2B5EF4-FFF2-40B4-BE49-F238E27FC236}">
                <a16:creationId xmlns:a16="http://schemas.microsoft.com/office/drawing/2014/main" id="{54730B02-4ED3-D298-3AE0-15502AC47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317" y="1780432"/>
            <a:ext cx="8639366" cy="32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41A19AD-053D-49C6-F16C-8E721EA3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37365-E84D-9C30-CB39-2C83A0A4442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8635BED-47AF-4A95-2B0A-988621E78FBE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1D38FE-1044-5FCB-A2A9-562DA9CFB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04169"/>
              </p:ext>
            </p:extLst>
          </p:nvPr>
        </p:nvGraphicFramePr>
        <p:xfrm>
          <a:off x="2370592" y="5441443"/>
          <a:ext cx="7865705" cy="1097280"/>
        </p:xfrm>
        <a:graphic>
          <a:graphicData uri="http://schemas.openxmlformats.org/drawingml/2006/table">
            <a:tbl>
              <a:tblPr/>
              <a:tblGrid>
                <a:gridCol w="1341285">
                  <a:extLst>
                    <a:ext uri="{9D8B030D-6E8A-4147-A177-3AD203B41FA5}">
                      <a16:colId xmlns:a16="http://schemas.microsoft.com/office/drawing/2014/main" val="3722598584"/>
                    </a:ext>
                  </a:extLst>
                </a:gridCol>
                <a:gridCol w="3188745">
                  <a:extLst>
                    <a:ext uri="{9D8B030D-6E8A-4147-A177-3AD203B41FA5}">
                      <a16:colId xmlns:a16="http://schemas.microsoft.com/office/drawing/2014/main" val="92134852"/>
                    </a:ext>
                  </a:extLst>
                </a:gridCol>
                <a:gridCol w="3335675">
                  <a:extLst>
                    <a:ext uri="{9D8B030D-6E8A-4147-A177-3AD203B41FA5}">
                      <a16:colId xmlns:a16="http://schemas.microsoft.com/office/drawing/2014/main" val="14563152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그래프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왼쪽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오른쪽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434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=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PP size - 1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= 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638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결과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작은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에서는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bubble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영향 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큰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에서는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throughput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향상 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453593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B4434BA-F782-EDA9-7543-22F3E68DF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9649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4E4E-45BA-B8F4-D462-AEB3B32D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roughput scaling of pipeline parallelism with varying micro-batch sizes">
            <a:extLst>
              <a:ext uri="{FF2B5EF4-FFF2-40B4-BE49-F238E27FC236}">
                <a16:creationId xmlns:a16="http://schemas.microsoft.com/office/drawing/2014/main" id="{E8FCEAB2-6CBD-A8E4-A0EC-53C7D84A8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317" y="1780432"/>
            <a:ext cx="8639366" cy="32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3FCF7B-6931-A561-391F-A88CD82A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715F0-A29F-D0F5-1FA8-9A4AA27A3D2F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7AF3628-D621-22CA-95CB-9EC8B91A535B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BB9EB-C14D-1D50-C612-5259E2481927}"/>
              </a:ext>
            </a:extLst>
          </p:cNvPr>
          <p:cNvSpPr txBox="1"/>
          <p:nvPr/>
        </p:nvSpPr>
        <p:spPr>
          <a:xfrm>
            <a:off x="1341722" y="5077567"/>
            <a:ext cx="10984017" cy="212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왼쪽 그래프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 = p−1)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수가 적을 때는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비율이 커서 성능이 낮음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PP=32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일 때 성능이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44%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  <a:buNone/>
            </a:pP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96A7C0-085A-DAF9-6893-317D58F6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94560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9E13A-EB25-98A4-A0D0-AB42DAADA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roughput scaling of pipeline parallelism with varying micro-batch sizes">
            <a:extLst>
              <a:ext uri="{FF2B5EF4-FFF2-40B4-BE49-F238E27FC236}">
                <a16:creationId xmlns:a16="http://schemas.microsoft.com/office/drawing/2014/main" id="{348BA3E8-E593-E2A4-9541-D7CD5D14A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317" y="1780432"/>
            <a:ext cx="8639366" cy="32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517E3C-E4AA-F9F0-C1CE-1D013B55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98176-43EB-5A7E-7D20-0FB10CC0347D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20B13A8-DFAC-2DD6-DD7C-E72E16A704D4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97CC0-F1ED-B2A1-8C39-50FE9E1F8239}"/>
              </a:ext>
            </a:extLst>
          </p:cNvPr>
          <p:cNvSpPr txBox="1"/>
          <p:nvPr/>
        </p:nvSpPr>
        <p:spPr>
          <a:xfrm>
            <a:off x="1341722" y="5077567"/>
            <a:ext cx="10984017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오른쪽 그래프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 = 32 ≫ p−1)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micro-batch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늘리면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영향 ↓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throughput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거의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linear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하게 증가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무한히 늘릴 순 없음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 batch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때문에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D309F5-7003-AF8C-5C5C-B6489A1A2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6835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4C64D-6B30-9DC7-1445-D38289273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EB812-CE68-CF7A-D5AD-29934A98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BBA2B-829A-6E55-C1D3-FA7CC2B30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44242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Profiling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 pass (FWD)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입력이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지나면서 중간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급격히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늘어남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보라색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급상승</a:t>
            </a:r>
            <a:endParaRPr lang="en-US" altLang="ko-KR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향후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계산을 위해 이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들을 임시 저장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 pass (BWD)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계산되며 주황색 부분이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쌓임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동시에 사용된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들이 역전파가 진행되며 점차 해제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보라색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감소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Optimization step (OPT)</a:t>
            </a: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 state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(momentum, variance)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 저장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핑크색 새로 형성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optimizer state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다음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이후에도 남아있어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baseline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메모리를 영구적으로 높임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F34A9-D3E6-4E60-64A4-C978C91BA316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D3924-B28B-4B80-CBC8-67C19494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779612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C2057-8A07-6125-F784-C33A0CB29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93C83-278A-C5D8-2A1C-5C54AABE8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6-4.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Interleaving Stages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CF2534-827B-C7AF-0E9C-669E0372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05375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3ADA3-98E0-F221-4CC3-09661932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71EE-FDFC-A7CE-A4EE-81984626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6-4.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Interleaving Stages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73DC1-0BA0-AF8A-4DE8-349F80E29DC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344B01-A46B-D605-6422-EC6F2379C389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Interleaved Pipeline Parallelism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목적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F1B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스케줄에서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남아 있는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bubble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더 줄이기 위해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Llama 3.1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사용되는 고급 파이프라인 병렬화 스케줄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1F1B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스케줄의 한계점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비록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메모리를 크게 줄여줬지만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완벽하게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bubble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줄인 것은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→ backward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번갈아 수행하지만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forward/backward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순서대로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연결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되어 있어서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여전히 일부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다른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끝날 때까지 기다림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Interleaved Pipeline Parallelism (Interleaving Stages)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D17A31-A4C0-DE20-F159-8C06923A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325269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1E7B5-ACF7-D2C6-9093-07A57A276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B613F-0D5D-072F-E016-7D51C2308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6-4.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Interleaving Stages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34ABB-86E0-675F-6B11-B2BC015F0A1E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8ED41B3-B046-0582-408E-B959CDC7721D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Interleaved Pipeline Parallelism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아이디어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안에서도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나누자”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모델을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단위로만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분할했었음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GPU1: layer 1–4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GPU2: layer 5–8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GPU3: layer 9–12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GPU4: layer 13–16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연속된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stage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하지만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Interleaving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에서는 오른쪽과 같이 나눔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B62497-D3B6-95CE-2891-DAE10665F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01031"/>
              </p:ext>
            </p:extLst>
          </p:nvPr>
        </p:nvGraphicFramePr>
        <p:xfrm>
          <a:off x="6303445" y="4180097"/>
          <a:ext cx="4402227" cy="2395365"/>
        </p:xfrm>
        <a:graphic>
          <a:graphicData uri="http://schemas.openxmlformats.org/drawingml/2006/table">
            <a:tbl>
              <a:tblPr/>
              <a:tblGrid>
                <a:gridCol w="1165867">
                  <a:extLst>
                    <a:ext uri="{9D8B030D-6E8A-4147-A177-3AD203B41FA5}">
                      <a16:colId xmlns:a16="http://schemas.microsoft.com/office/drawing/2014/main" val="459453395"/>
                    </a:ext>
                  </a:extLst>
                </a:gridCol>
                <a:gridCol w="1643866">
                  <a:extLst>
                    <a:ext uri="{9D8B030D-6E8A-4147-A177-3AD203B41FA5}">
                      <a16:colId xmlns:a16="http://schemas.microsoft.com/office/drawing/2014/main" val="3982122562"/>
                    </a:ext>
                  </a:extLst>
                </a:gridCol>
                <a:gridCol w="1592494">
                  <a:extLst>
                    <a:ext uri="{9D8B030D-6E8A-4147-A177-3AD203B41FA5}">
                      <a16:colId xmlns:a16="http://schemas.microsoft.com/office/drawing/2014/main" val="2850881268"/>
                    </a:ext>
                  </a:extLst>
                </a:gridCol>
              </a:tblGrid>
              <a:tr h="4790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600359"/>
                  </a:ext>
                </a:extLst>
              </a:tr>
              <a:tr h="4790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1–2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9–10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852063"/>
                  </a:ext>
                </a:extLst>
              </a:tr>
              <a:tr h="4790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3–4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11–12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217676"/>
                  </a:ext>
                </a:extLst>
              </a:tr>
              <a:tr h="4790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5–6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13–14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224582"/>
                  </a:ext>
                </a:extLst>
              </a:tr>
              <a:tr h="4790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7–8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15–16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73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26919B5-B4CF-6F89-120F-1707CDA5BC35}"/>
              </a:ext>
            </a:extLst>
          </p:cNvPr>
          <p:cNvSpPr txBox="1"/>
          <p:nvPr/>
        </p:nvSpPr>
        <p:spPr>
          <a:xfrm>
            <a:off x="7058346" y="3213515"/>
            <a:ext cx="6472718" cy="787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모델의 두 구간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stage)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동시에 담당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GPU1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모델의 “</a:t>
            </a: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앞부분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”과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뒷부분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 둘 다 담당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59D5C5C-C559-F07E-AD07-4C8EED48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121881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401B-D536-A4BA-8536-D5322C3F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72CF5-8B29-E3EE-2B3D-50899B6B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6-4.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Interleaving Stages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55AAB-01B1-9CEE-C041-9BA14A3A8CE8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0D0BAE1-CFFD-18BD-B2F8-5CA4DFD52A5A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Interleaved Pipeline Parallelism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도식화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8CE5F7-2C44-E987-36F5-8467BE74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11" y="2918538"/>
            <a:ext cx="7377985" cy="1880999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A80E14-665B-6A33-35F4-6E9745CC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51953"/>
              </p:ext>
            </p:extLst>
          </p:nvPr>
        </p:nvGraphicFramePr>
        <p:xfrm>
          <a:off x="7819491" y="3012931"/>
          <a:ext cx="4232096" cy="1828800"/>
        </p:xfrm>
        <a:graphic>
          <a:graphicData uri="http://schemas.openxmlformats.org/drawingml/2006/table">
            <a:tbl>
              <a:tblPr/>
              <a:tblGrid>
                <a:gridCol w="1475197">
                  <a:extLst>
                    <a:ext uri="{9D8B030D-6E8A-4147-A177-3AD203B41FA5}">
                      <a16:colId xmlns:a16="http://schemas.microsoft.com/office/drawing/2014/main" val="2039200048"/>
                    </a:ext>
                  </a:extLst>
                </a:gridCol>
                <a:gridCol w="2756899">
                  <a:extLst>
                    <a:ext uri="{9D8B030D-6E8A-4147-A177-3AD203B41FA5}">
                      <a16:colId xmlns:a16="http://schemas.microsoft.com/office/drawing/2014/main" val="1887234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10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진한 파랑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 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초기 레이어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64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옅은 파랑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 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후반 레이어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817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진한 분홍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초기 레이어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964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보라색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후반 레이어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2195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B9971A-65A8-4637-1C9A-79985ACCF52A}"/>
              </a:ext>
            </a:extLst>
          </p:cNvPr>
          <p:cNvSpPr txBox="1"/>
          <p:nvPr/>
        </p:nvSpPr>
        <p:spPr>
          <a:xfrm>
            <a:off x="986319" y="5020405"/>
            <a:ext cx="10284431" cy="17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첫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stage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수행하다가</a:t>
            </a:r>
            <a:r>
              <a:rPr lang="en-US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다른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수행하는 동안</a:t>
            </a:r>
            <a:r>
              <a:rPr lang="en-US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자신은 두 번째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stage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시작</a:t>
            </a:r>
            <a:b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더 세밀하게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interleave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됨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idle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구간이 더 짧아짐 →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1DAE4A5-B7BE-10D7-4230-0ACCF47C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096558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5B1F-EFCD-DBB2-17FF-B6D50DBD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B5024-7124-91EE-FDED-767D271B3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6-4.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Interleaving Stages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DBFE9-C612-42F3-8ED7-3FFB55DE79DB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946385E-69E5-D46F-78B1-2B4F0D1C1A0B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Interleaved Pipeline Parallelism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41235-1B37-AE6A-1AB2-481AE682FFD9}"/>
              </a:ext>
            </a:extLst>
          </p:cNvPr>
          <p:cNvSpPr txBox="1"/>
          <p:nvPr/>
        </p:nvSpPr>
        <p:spPr>
          <a:xfrm>
            <a:off x="166827" y="2578637"/>
            <a:ext cx="6470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Forward One Backward (1F1B)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BDC7BF-1A75-AD6C-6D4B-0FBD8E42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87" y="2111483"/>
            <a:ext cx="7160823" cy="1808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8EB67-A656-5C80-8BB7-EC98FA02D0BA}"/>
              </a:ext>
            </a:extLst>
          </p:cNvPr>
          <p:cNvSpPr txBox="1"/>
          <p:nvPr/>
        </p:nvSpPr>
        <p:spPr>
          <a:xfrm>
            <a:off x="1829528" y="4899344"/>
            <a:ext cx="6470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Interleaving Stages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50AD41-48D0-3642-8DED-570AFBCB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436" y="4658123"/>
            <a:ext cx="7254374" cy="1849485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4FAF50B-8402-3040-D3DC-76D36302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44770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E1B05-BB4D-69BD-B550-534F0CB45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18DE0-7B91-A8BE-2AA2-97FE2F59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6-4.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Interleaving Stages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93F33-7357-7E76-36CC-F5991051FF5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AFA4E4A-75C7-8CC6-F873-DFD2AB9348B6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수식으로 보는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감소 효과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07AC4-A88D-547E-FB93-65431F6A7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90" y="2881200"/>
            <a:ext cx="3441700" cy="19177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9BECAE0-2F15-9670-4DE0-E9095BDC0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99946"/>
              </p:ext>
            </p:extLst>
          </p:nvPr>
        </p:nvGraphicFramePr>
        <p:xfrm>
          <a:off x="5996696" y="2878548"/>
          <a:ext cx="5119938" cy="1828800"/>
        </p:xfrm>
        <a:graphic>
          <a:graphicData uri="http://schemas.openxmlformats.org/drawingml/2006/table">
            <a:tbl>
              <a:tblPr/>
              <a:tblGrid>
                <a:gridCol w="1267129">
                  <a:extLst>
                    <a:ext uri="{9D8B030D-6E8A-4147-A177-3AD203B41FA5}">
                      <a16:colId xmlns:a16="http://schemas.microsoft.com/office/drawing/2014/main" val="671079413"/>
                    </a:ext>
                  </a:extLst>
                </a:gridCol>
                <a:gridCol w="3852809">
                  <a:extLst>
                    <a:ext uri="{9D8B030D-6E8A-4147-A177-3AD203B41FA5}">
                      <a16:colId xmlns:a16="http://schemas.microsoft.com/office/drawing/2014/main" val="6790385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2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pipeline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 수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개수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227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내의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interleaved stage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33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744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r_{bubble}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bubble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92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668E75-6EC0-7B37-1D80-FCB417E66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93454"/>
              </p:ext>
            </p:extLst>
          </p:nvPr>
        </p:nvGraphicFramePr>
        <p:xfrm>
          <a:off x="6953958" y="5028861"/>
          <a:ext cx="4162676" cy="1463040"/>
        </p:xfrm>
        <a:graphic>
          <a:graphicData uri="http://schemas.openxmlformats.org/drawingml/2006/table">
            <a:tbl>
              <a:tblPr/>
              <a:tblGrid>
                <a:gridCol w="2081338">
                  <a:extLst>
                    <a:ext uri="{9D8B030D-6E8A-4147-A177-3AD203B41FA5}">
                      <a16:colId xmlns:a16="http://schemas.microsoft.com/office/drawing/2014/main" val="3969556180"/>
                    </a:ext>
                  </a:extLst>
                </a:gridCol>
                <a:gridCol w="2081338">
                  <a:extLst>
                    <a:ext uri="{9D8B030D-6E8A-4147-A177-3AD203B41FA5}">
                      <a16:colId xmlns:a16="http://schemas.microsoft.com/office/drawing/2014/main" val="1892428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Bubble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501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일반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F1B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(p-1) /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392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Interleaved v=2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(p-1) / (2m)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000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Interleaved v=4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(p-1) / (4m)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32597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51F1FC0-D876-08FB-FF96-BC939AB917B2}"/>
              </a:ext>
            </a:extLst>
          </p:cNvPr>
          <p:cNvSpPr txBox="1"/>
          <p:nvPr/>
        </p:nvSpPr>
        <p:spPr>
          <a:xfrm>
            <a:off x="281150" y="5847087"/>
            <a:ext cx="6472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interleaved stage 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수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v 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늘어날수록 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bubble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1/</a:t>
            </a:r>
            <a:r>
              <a:rPr lang="en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v</a:t>
            </a:r>
            <a:r>
              <a:rPr lang="ko-KR" altLang="en-US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ko-KR" altLang="en-US" dirty="0" err="1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줄어듬</a:t>
            </a:r>
            <a:r>
              <a:rPr lang="en-US" altLang="ko-KR" dirty="0">
                <a:solidFill>
                  <a:srgbClr val="0E0E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E29F2F3-6A2C-079F-316D-3DD32555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0457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3C14E-5F66-4357-7A57-59E9246C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C8E99-B7A3-ACE9-3911-652245A3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6-4.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Interleaving Stages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B21C2-3543-80FE-B6E1-4FA862FFF097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C5902DE-065E-9142-FC6D-A882A2A882BD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Bubble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크기 비교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여기서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PP=8 (pipeline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고정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작아짐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idle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 거의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0).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수가 많을수록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 ↑),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interleaving stage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많을수록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v ↑),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6681447-55B4-5CBB-B1F6-0740580E7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812691"/>
              </p:ext>
            </p:extLst>
          </p:nvPr>
        </p:nvGraphicFramePr>
        <p:xfrm>
          <a:off x="410965" y="4469829"/>
          <a:ext cx="3287731" cy="2194560"/>
        </p:xfrm>
        <a:graphic>
          <a:graphicData uri="http://schemas.openxmlformats.org/drawingml/2006/table">
            <a:tbl>
              <a:tblPr/>
              <a:tblGrid>
                <a:gridCol w="1376738">
                  <a:extLst>
                    <a:ext uri="{9D8B030D-6E8A-4147-A177-3AD203B41FA5}">
                      <a16:colId xmlns:a16="http://schemas.microsoft.com/office/drawing/2014/main" val="3716329159"/>
                    </a:ext>
                  </a:extLst>
                </a:gridCol>
                <a:gridCol w="1910993">
                  <a:extLst>
                    <a:ext uri="{9D8B030D-6E8A-4147-A177-3AD203B41FA5}">
                      <a16:colId xmlns:a16="http://schemas.microsoft.com/office/drawing/2014/main" val="3799044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Bubble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09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m=1, v=1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49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m=1, v=2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190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m=1, v=4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285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m=8, v=4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0.22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929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m=32, v=8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0.03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730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C54938F-69B2-931B-7C04-84F99EF8B5DD}"/>
              </a:ext>
            </a:extLst>
          </p:cNvPr>
          <p:cNvSpPr txBox="1"/>
          <p:nvPr/>
        </p:nvSpPr>
        <p:spPr>
          <a:xfrm>
            <a:off x="7530957" y="1513447"/>
            <a:ext cx="5208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m=micro-batch, v=interleaved stage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929F51-441C-2A5E-9965-B12CCEE5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61" y="2506893"/>
            <a:ext cx="5732797" cy="4157495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8F6518C-B4A9-E2D9-8983-B022018A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94090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454B7-AC13-13DC-F54B-22871B701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3E9EA-44E8-A11A-68A1-3B51E4F8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6-4.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Interleaving Stages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180ED-9555-C8FD-FB99-E3B655A997B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66CFF87-0F46-CB47-DFA7-A4AA890F6288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Llama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실제 구현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Setting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stage (0~7)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rank (PP rank 0~3)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F1B + interleaved (v=2)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형태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절반으로 줄이면서도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메모리도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F1B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수준으로 유지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D672C59-A96D-8A48-9879-866451C34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345533"/>
              </p:ext>
            </p:extLst>
          </p:nvPr>
        </p:nvGraphicFramePr>
        <p:xfrm>
          <a:off x="6200137" y="4852541"/>
          <a:ext cx="3206394" cy="1828800"/>
        </p:xfrm>
        <a:graphic>
          <a:graphicData uri="http://schemas.openxmlformats.org/drawingml/2006/table">
            <a:tbl>
              <a:tblPr/>
              <a:tblGrid>
                <a:gridCol w="1603197">
                  <a:extLst>
                    <a:ext uri="{9D8B030D-6E8A-4147-A177-3AD203B41FA5}">
                      <a16:colId xmlns:a16="http://schemas.microsoft.com/office/drawing/2014/main" val="488995711"/>
                    </a:ext>
                  </a:extLst>
                </a:gridCol>
                <a:gridCol w="1603197">
                  <a:extLst>
                    <a:ext uri="{9D8B030D-6E8A-4147-A177-3AD203B41FA5}">
                      <a16:colId xmlns:a16="http://schemas.microsoft.com/office/drawing/2014/main" val="1123808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담당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54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Rank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 0,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688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Rank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 1,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409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 2,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084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 3, 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818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97A7245-1DB9-D48A-0D37-12DAF1FB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064" y="1993187"/>
            <a:ext cx="7499175" cy="260003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4323DF-6CB6-1429-F926-64420B6C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021520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661CE-B07A-C817-8182-0743B4A39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86925-98E9-D60E-D0DF-865C2741C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6-5.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Bubble and </a:t>
            </a:r>
            <a:r>
              <a:rPr lang="en-US" altLang="ko-KR" sz="4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DualPipe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52C041-18D7-FB2B-23A5-A67F8A68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176510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7FD14-50B6-9E07-6D79-28189E2B6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AB8F8-FBF5-1A70-C581-67C7C77E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6-5.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Bubble and </a:t>
            </a:r>
            <a:r>
              <a:rPr kumimoji="1" lang="en-US" altLang="ko-KR" sz="4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DualPipe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BB3-599E-EF00-0969-0A3649794A13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4B5E4EF-D07A-2DDD-F4A5-BF501015D5D3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Computation Graph for MLP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29FF8F-9887-6170-AC62-B2FA60D6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51" y="2414426"/>
            <a:ext cx="3531568" cy="1922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CB69EB-D024-7CDE-ADE3-8E3B8F244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51" y="4515346"/>
            <a:ext cx="3808970" cy="2237955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6E197B7-34B3-4209-8B95-E1426E3F4FF2}"/>
              </a:ext>
            </a:extLst>
          </p:cNvPr>
          <p:cNvSpPr/>
          <p:nvPr/>
        </p:nvSpPr>
        <p:spPr>
          <a:xfrm>
            <a:off x="281151" y="2373330"/>
            <a:ext cx="4113426" cy="1922246"/>
          </a:xfrm>
          <a:prstGeom prst="roundRect">
            <a:avLst>
              <a:gd name="adj" fmla="val 490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2C7D412-8FB9-5FF2-1E96-5C78CFFBA63C}"/>
              </a:ext>
            </a:extLst>
          </p:cNvPr>
          <p:cNvSpPr/>
          <p:nvPr/>
        </p:nvSpPr>
        <p:spPr>
          <a:xfrm>
            <a:off x="281150" y="4492715"/>
            <a:ext cx="5667587" cy="2291408"/>
          </a:xfrm>
          <a:prstGeom prst="roundRect">
            <a:avLst>
              <a:gd name="adj" fmla="val 4908"/>
            </a:avLst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2DF17E-DDD9-4632-3912-2E8D5BF3C764}"/>
              </a:ext>
            </a:extLst>
          </p:cNvPr>
          <p:cNvGrpSpPr/>
          <p:nvPr/>
        </p:nvGrpSpPr>
        <p:grpSpPr>
          <a:xfrm>
            <a:off x="6060189" y="2447324"/>
            <a:ext cx="5850660" cy="3729518"/>
            <a:chOff x="5324713" y="2414426"/>
            <a:chExt cx="6495364" cy="414048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26B8FAB-A53C-4371-36AC-3D8354A72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4713" y="2640133"/>
              <a:ext cx="6495364" cy="3744006"/>
            </a:xfrm>
            <a:prstGeom prst="rect">
              <a:avLst/>
            </a:prstGeom>
          </p:spPr>
        </p:pic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8552A346-6B85-EAC9-32DC-CE83B91FB42A}"/>
                </a:ext>
              </a:extLst>
            </p:cNvPr>
            <p:cNvSpPr/>
            <p:nvPr/>
          </p:nvSpPr>
          <p:spPr>
            <a:xfrm>
              <a:off x="5804899" y="2414426"/>
              <a:ext cx="1931541" cy="414048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54650580-E497-9612-BDC5-DC388BE2E205}"/>
                </a:ext>
              </a:extLst>
            </p:cNvPr>
            <p:cNvSpPr/>
            <p:nvPr/>
          </p:nvSpPr>
          <p:spPr>
            <a:xfrm>
              <a:off x="7995993" y="2414426"/>
              <a:ext cx="3824084" cy="4140486"/>
            </a:xfrm>
            <a:prstGeom prst="roundRect">
              <a:avLst/>
            </a:prstGeom>
            <a:noFill/>
            <a:ln w="381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C068814-5198-AEAD-9715-E6DC7DB57BD8}"/>
              </a:ext>
            </a:extLst>
          </p:cNvPr>
          <p:cNvSpPr txBox="1"/>
          <p:nvPr/>
        </p:nvSpPr>
        <p:spPr>
          <a:xfrm>
            <a:off x="2726079" y="6355516"/>
            <a:ext cx="6472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업데이트용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88EBB-67E9-D7B5-4CED-193D50CDBF70}"/>
              </a:ext>
            </a:extLst>
          </p:cNvPr>
          <p:cNvSpPr txBox="1"/>
          <p:nvPr/>
        </p:nvSpPr>
        <p:spPr>
          <a:xfrm>
            <a:off x="2661671" y="5915109"/>
            <a:ext cx="6472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아래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전달할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A49B7DF-3DEC-393E-E753-2F76ABE1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758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55F43-E08A-F4EB-D6E3-992646CC8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3E33-FD5C-9AC1-0150-04594F76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75A3A5-86BD-B08F-FCA6-DF3B6F83A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Weight/Grads/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</a:p>
          <a:p>
            <a:pPr>
              <a:lnSpc>
                <a:spcPct val="150000"/>
              </a:lnSpc>
            </a:pP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LLM의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메모리 사용량을 구성하는 기본 세 요소: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가중치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Parameters / W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eights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그래디언트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radients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옵티마이저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상태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ptimizer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세 가지는 전체 GPU 메모리의 대부분을 차지</a:t>
            </a:r>
            <a:endParaRPr kumimoji="0" lang="ko-KR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07575-CF1A-7DD8-62F6-0E7278F3CEB9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9C09B-B4C4-CF7D-F069-07C90239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311957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7BE40-4F63-BF5B-2A39-7B3B6BF67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4665B-157B-8977-BAAF-8510C468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6-5.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Bubble and </a:t>
            </a:r>
            <a:r>
              <a:rPr kumimoji="1" lang="en-US" altLang="ko-KR" sz="4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DualPipe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1BADE-891A-DC48-2740-47EED5F0F9DF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A670105-DC03-D39A-7199-BB0DBD8033FE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Review of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1F1B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 1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수행한 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 1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바로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채움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서로 다른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순서대로 처리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칸이 하나의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 단계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문제점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맨 앞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뒤 구간에서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들이 기다리는 “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존재 → 효율 ↓</a:t>
            </a: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0EC94-9915-6FF3-62B3-BFABC59E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66" y="4547250"/>
            <a:ext cx="9450648" cy="223791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6F0D7-5B23-BE7F-4E58-0BF7D165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439697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638F9-239D-CDE7-4F53-4A68A8C0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E46D2-A926-DF1B-72FC-2B85B82E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6-5.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Bubble and </a:t>
            </a:r>
            <a:r>
              <a:rPr kumimoji="1" lang="en-US" altLang="ko-KR" sz="4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DualPipe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90A2F-EBAF-A395-C006-C687F7D277A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A797A76-CEA3-C6E3-7244-CF27BC1AE417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Zero Bubble (ZB)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ZB-H1 / ZB-H2: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Bubble”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논문에서 제안된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세밀한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분할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스케줄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두 부분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나눔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두 연산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B, W)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분리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해서 다른 시간 슬롯에 배치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 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입력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gradient)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다음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stage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역전파에 필요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하므로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빨리 계산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5FCD35-1EF7-2CB6-D3D2-92C0FFA5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52" y="3429001"/>
            <a:ext cx="4556352" cy="947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E10139-7ED9-8B40-8954-B401B7E9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36" y="2804053"/>
            <a:ext cx="5841714" cy="2197686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366E38F-BA23-B5C7-60E8-E3C3DCC3BE66}"/>
              </a:ext>
            </a:extLst>
          </p:cNvPr>
          <p:cNvSpPr/>
          <p:nvPr/>
        </p:nvSpPr>
        <p:spPr>
          <a:xfrm>
            <a:off x="7952198" y="4318380"/>
            <a:ext cx="1684960" cy="397458"/>
          </a:xfrm>
          <a:prstGeom prst="roundRect">
            <a:avLst>
              <a:gd name="adj" fmla="val 490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7DA28-B16E-E533-CACA-FF87D0DAA4C8}"/>
              </a:ext>
            </a:extLst>
          </p:cNvPr>
          <p:cNvSpPr txBox="1"/>
          <p:nvPr/>
        </p:nvSpPr>
        <p:spPr>
          <a:xfrm>
            <a:off x="8291246" y="5001739"/>
            <a:ext cx="6472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둘로 나눔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C54FA40-5F76-3398-1A38-32B02BF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62678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39A0-F5D7-1F3C-301D-E1DC6E1C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ADAB7-D02B-5B9F-8FD1-C68BA720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6-5.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Bubble and </a:t>
            </a:r>
            <a:r>
              <a:rPr kumimoji="1" lang="en-US" altLang="ko-KR" sz="4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DualPipe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4D5B9-DFAB-ABF9-8277-937BF4103BB8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843CD93-CC83-7DBB-FFCC-52E58E784FE4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Zero Bubble (ZB)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 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입력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gradient)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stage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역전파에 필요하므로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빨리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 (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가중치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gradient)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optimizer step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전까지만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계산하면 되므로 유연하게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뒤로 미룸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Bubble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연산을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채워넣어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유휴 시간 거의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만듦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618512-5904-8581-F5FD-386CD203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38" y="4042939"/>
            <a:ext cx="7266720" cy="273378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537F47-9D1D-E204-B68C-6976148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9414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8A74B-BF0D-B119-264A-C89927C76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FA5CB-D706-1678-0219-C41A5D06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6-5.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Bubble and </a:t>
            </a:r>
            <a:r>
              <a:rPr kumimoji="1" lang="en-US" altLang="ko-KR" sz="4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DualPipe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A8C56-FED2-38EE-3A43-4DD28E69E2A5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E2E7269-D787-19EB-C22E-8BE8D418896B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DualPipe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(feat. DeepSeek-V3/R1)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ZB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확장한 최신 스케줄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두 방향으로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흘려보내며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위→아래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아래→위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forward/backward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서로 겹쳐서 진행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거의 “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zero-bubble”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상태 달성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(+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all-to-all)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오버헤드도 최소화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DeepSeek-V3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near-zero all-to-all communication overhead”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BBA08D-3065-DD89-ADC3-096E9D72C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02" y="4440756"/>
            <a:ext cx="7772400" cy="234440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AD2B39-0405-513D-5F3B-F9D40F38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08853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0F81-754C-8C28-02ED-D38E19487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FF74E-A12D-EFF4-D8AB-05C066A6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6-5.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Bubble and </a:t>
            </a:r>
            <a:r>
              <a:rPr kumimoji="1" lang="en-US" altLang="ko-KR" sz="4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DualPipe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F3526-C27F-52B9-C983-D22A32563BB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0320DE8-D4BC-C9E9-8348-72542BB595C7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Summary</a:t>
            </a:r>
            <a:endParaRPr lang="ko-KR" altLang="en-US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8D5D210C-A50D-585B-1ED5-D356B27C9F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1806576"/>
              </p:ext>
            </p:extLst>
          </p:nvPr>
        </p:nvGraphicFramePr>
        <p:xfrm>
          <a:off x="650630" y="2628521"/>
          <a:ext cx="10515600" cy="1849696"/>
        </p:xfrm>
        <a:graphic>
          <a:graphicData uri="http://schemas.openxmlformats.org/drawingml/2006/table">
            <a:tbl>
              <a:tblPr/>
              <a:tblGrid>
                <a:gridCol w="1672244">
                  <a:extLst>
                    <a:ext uri="{9D8B030D-6E8A-4147-A177-3AD203B41FA5}">
                      <a16:colId xmlns:a16="http://schemas.microsoft.com/office/drawing/2014/main" val="2454876856"/>
                    </a:ext>
                  </a:extLst>
                </a:gridCol>
                <a:gridCol w="4039985">
                  <a:extLst>
                    <a:ext uri="{9D8B030D-6E8A-4147-A177-3AD203B41FA5}">
                      <a16:colId xmlns:a16="http://schemas.microsoft.com/office/drawing/2014/main" val="3837228615"/>
                    </a:ext>
                  </a:extLst>
                </a:gridCol>
                <a:gridCol w="4803371">
                  <a:extLst>
                    <a:ext uri="{9D8B030D-6E8A-4147-A177-3AD203B41FA5}">
                      <a16:colId xmlns:a16="http://schemas.microsoft.com/office/drawing/2014/main" val="3232168363"/>
                    </a:ext>
                  </a:extLst>
                </a:gridCol>
              </a:tblGrid>
              <a:tr h="4624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스케줄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아이디어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420722"/>
                  </a:ext>
                </a:extLst>
              </a:tr>
              <a:tr h="462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1F1B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 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</a:t>
                      </a: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교차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간단하지만 </a:t>
                      </a:r>
                      <a:r>
                        <a:rPr lang="en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bubble </a:t>
                      </a:r>
                      <a:r>
                        <a:rPr lang="ko-KR" altLang="en-US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32907"/>
                  </a:ext>
                </a:extLst>
              </a:tr>
              <a:tr h="462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ZB-H1/H2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20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B, W) 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bubble 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거의 </a:t>
                      </a: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 (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이론적 </a:t>
                      </a: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402487"/>
                  </a:ext>
                </a:extLst>
              </a:tr>
              <a:tr h="462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DualPipe</a:t>
                      </a:r>
                      <a:endParaRPr lang="en" sz="2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양방향 파이프 </a:t>
                      </a: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 (</a:t>
                      </a: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B/W) 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분리 겹침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실제 </a:t>
                      </a:r>
                      <a:r>
                        <a:rPr lang="en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zero-bubble 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가까움 </a:t>
                      </a:r>
                      <a:r>
                        <a:rPr lang="en-US" altLang="ko-KR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 </a:t>
                      </a:r>
                      <a:r>
                        <a:rPr lang="ko-KR" altLang="en-US" sz="2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효율 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877176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6DB5771-2841-DC3C-560D-2F85D678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655124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31B51-4617-1238-977D-AFE832BE6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57A50-BBCC-1FB1-A703-0E4B25B16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06565"/>
            <a:ext cx="12192000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8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7. Expert Parallelism</a:t>
            </a:r>
            <a:endParaRPr kumimoji="1" lang="ko-KR" altLang="en-US" sz="8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867C69-E3A6-E827-A2BB-2F557434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36709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9FD15-4DAB-9FFA-889F-99F21D3D0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8C170-6019-4DE9-BBF9-A9A2E1DC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5C071-ED24-368C-55C3-7ADCE6636377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F627C9-0299-C6F1-A18E-665D77FFB056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Mixture of Experts (</a:t>
            </a:r>
            <a:r>
              <a:rPr lang="en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MoE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MoE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(X):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층의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FFN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단 하나뿐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MoE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(O):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한 층에 여러 개의 전문가 네트워크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Experts, FFN1, FFN2, …)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“어떤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에게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보낼지”를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router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게이트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 결정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47E93-62EE-FD25-812E-6219781A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123" y="4011510"/>
            <a:ext cx="5457092" cy="266814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A5CB01-5E24-CAAB-A828-AAADD9BF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8525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334F-4CF9-4E0E-62F8-BBB9FF23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77982-9AFC-0534-0A14-7ACE92A98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1A752-61B2-60BA-2E4F-CE5DC98A510F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A0D2356-2459-D26D-92E4-A8BD047B0A8F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Router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역할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FFN1, FFN2, FFN3, FFN4: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각각 다른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Router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각 입력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x_i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대해 “어떤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보낼지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 확률을 계산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x_1 → FFN2 (p=0.65),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x_2 → FFN1 (p=0.8)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Top-k gating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가장 높은 확률의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로만 라우팅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Top-1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또는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Top-2).</a:t>
            </a:r>
          </a:p>
          <a:p>
            <a:pPr>
              <a:lnSpc>
                <a:spcPct val="150000"/>
              </a:lnSpc>
              <a:buNone/>
            </a:pPr>
            <a:b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3ABD15-BADE-2C28-2279-D6778406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99028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DD4C8-1A2C-EBEA-1AEA-E02E9970D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9D07E-D5A9-B441-D4A8-DA8C6C56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A7189-71AE-C811-B302-6F9323DB9C8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77B7E7D-8491-C603-8454-F21B2D5F8CB8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Expert Parallelism (EP)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다른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분산시켜 병렬 실행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원리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MoE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layer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내부의 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독립적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(Parameter sharing X)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서로 다른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두어도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ok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그러면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Router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각 토큰을 “적절한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로” 라우팅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자신에게 배정된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FFN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계산하면 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DE45C0-FA70-1137-844D-A85F73841DF7}"/>
              </a:ext>
            </a:extLst>
          </p:cNvPr>
          <p:cNvGraphicFramePr>
            <a:graphicFrameLocks noGrp="1"/>
          </p:cNvGraphicFramePr>
          <p:nvPr/>
        </p:nvGraphicFramePr>
        <p:xfrm>
          <a:off x="8323385" y="3001107"/>
          <a:ext cx="2957168" cy="2155600"/>
        </p:xfrm>
        <a:graphic>
          <a:graphicData uri="http://schemas.openxmlformats.org/drawingml/2006/table">
            <a:tbl>
              <a:tblPr/>
              <a:tblGrid>
                <a:gridCol w="1478584">
                  <a:extLst>
                    <a:ext uri="{9D8B030D-6E8A-4147-A177-3AD203B41FA5}">
                      <a16:colId xmlns:a16="http://schemas.microsoft.com/office/drawing/2014/main" val="865166218"/>
                    </a:ext>
                  </a:extLst>
                </a:gridCol>
                <a:gridCol w="1478584">
                  <a:extLst>
                    <a:ext uri="{9D8B030D-6E8A-4147-A177-3AD203B41FA5}">
                      <a16:colId xmlns:a16="http://schemas.microsoft.com/office/drawing/2014/main" val="3345636465"/>
                    </a:ext>
                  </a:extLst>
                </a:gridCol>
              </a:tblGrid>
              <a:tr h="431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Expert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233619"/>
                  </a:ext>
                </a:extLst>
              </a:tr>
              <a:tr h="431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FFN1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23332"/>
                  </a:ext>
                </a:extLst>
              </a:tr>
              <a:tr h="431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FFN2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240927"/>
                  </a:ext>
                </a:extLst>
              </a:tr>
              <a:tr h="431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FFN3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626508"/>
                  </a:ext>
                </a:extLst>
              </a:tr>
              <a:tr h="431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FFN4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118039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116E6-D79B-388F-FB12-430719F8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100347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C8F0-5875-355F-4924-8281E259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A81B9-C2CD-FFE4-E154-BE078CD4E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04770-E165-DC29-57CC-53DF9C83214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43CA4C1-F4F3-001A-40C9-5B4FE75D845B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Expert Parallelism (EP)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8C0FE6-D3C7-15F0-E569-64A19E52F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99" y="2370215"/>
            <a:ext cx="9431215" cy="441494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940136-2D89-3BE2-BC43-9608B547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6293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05504-66B7-7589-5895-0146C4F0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D4C6B-26A2-92C8-34D9-3865A2833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AF5F7-1FAD-9295-559E-CFA725F4B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Weight/Grads/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[1]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파라미터 수</a:t>
            </a:r>
            <a:endParaRPr lang="en-US" altLang="ko-KR" sz="2000" b="1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간단한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트랜스포머 모델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총 파라미터 수는 다음 식으로 근사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16E10-63F4-8EAE-9400-AFB676C3E43A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1A54B5-F872-2440-3F57-E874895B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49" y="3767083"/>
            <a:ext cx="4038600" cy="195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2421D72-A21F-B769-F379-0A89A6672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744" y="4035077"/>
            <a:ext cx="8558052" cy="141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h^2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지배적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0" latinLnBrk="0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따라서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h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커질수록 모델 크기가 제곱 비율로 증가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즉,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모델을 2배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키우면 파라미터는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4배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메모리도 거의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4배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필요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0" lang="ko-KR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71889D-EB35-C91E-0A2A-DA0E79DD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077468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7937-7365-7CA0-E43A-2BDDA284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B0E8-FB31-6EFE-71F6-7A53A38E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6F80B-6D4C-876B-C5E6-9E67BA263E4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B4FCB22-EE98-DFEF-C65A-457A6FAE8AB7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791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EP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흐름 요약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Fig.8 (a)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“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All-to-All Dispatch / Combine”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Router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들어감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Router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“어떤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갈지” 결정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3) Al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l-to-All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통신으로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token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해당 </a:t>
            </a:r>
            <a:b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있는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전송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Dispatch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FFN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 수행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5)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All-to-All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결과를 합쳐서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원래 순서대로 복원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Combine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  <a:buNone/>
            </a:pPr>
            <a:b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None/>
            </a:pP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577B0-588D-5EE3-4995-492D302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59" y="785445"/>
            <a:ext cx="5036443" cy="488714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1CD1B7-0F4C-63C5-A08F-F956841D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761287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88E83-746F-8478-6F4F-B88013D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171C7-1555-6DAC-8811-CC37E5D4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A17FC-7E21-7612-C252-58E52986162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E23D51-B6B1-322D-5405-CA27CDED3D21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556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구현에서의 최적화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문제점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“모든 토큰을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All-to-All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사이에 보내는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것”이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통신 부하가 크다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DeepSeek-V3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최적화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토큰이 최대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라우팅되게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M=4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통신량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제한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Router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가능하면 같은 노드 안의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로만 토큰을 보내도록 제약 → 노드 간 통신 최소화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 이렇게 하면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Parallelism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효율이 훨씬 좋아짐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16632-7616-C518-DB7B-FC28E7E2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541605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18D10-9CAC-CD25-99FC-3A1B0453C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80712-EE8F-FF0F-C5BB-084190A1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9847"/>
            <a:ext cx="12192000" cy="44035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8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8. 5D Parallelism </a:t>
            </a:r>
          </a:p>
          <a:p>
            <a:pPr marL="0" indent="0" algn="ctr">
              <a:buNone/>
            </a:pPr>
            <a:r>
              <a:rPr kumimoji="1" lang="en-US" altLang="ko-KR" sz="8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in a Nutshell</a:t>
            </a:r>
            <a:endParaRPr kumimoji="1" lang="ko-KR" altLang="en-US" sz="8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D10A39-5881-BCDF-CBDD-F6B15B82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864066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F047D-5EEA-1BA5-6686-F5DF7D37D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9DAA7-B041-5BD5-D281-6B55432B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33214-DCCA-D596-D0C1-566ED965793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B95B05-0469-F3E5-7E91-7AF1330A22FD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556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5D Parallelism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모델의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서로 다른 차원을 분할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해서 계산 부하를 분산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1E150E-81F5-5829-5D80-44AD0E190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226540"/>
              </p:ext>
            </p:extLst>
          </p:nvPr>
        </p:nvGraphicFramePr>
        <p:xfrm>
          <a:off x="281149" y="3038467"/>
          <a:ext cx="11770173" cy="3034086"/>
        </p:xfrm>
        <a:graphic>
          <a:graphicData uri="http://schemas.openxmlformats.org/drawingml/2006/table">
            <a:tbl>
              <a:tblPr/>
              <a:tblGrid>
                <a:gridCol w="3388174">
                  <a:extLst>
                    <a:ext uri="{9D8B030D-6E8A-4147-A177-3AD203B41FA5}">
                      <a16:colId xmlns:a16="http://schemas.microsoft.com/office/drawing/2014/main" val="234468609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209448934"/>
                    </a:ext>
                  </a:extLst>
                </a:gridCol>
                <a:gridCol w="5638799">
                  <a:extLst>
                    <a:ext uri="{9D8B030D-6E8A-4147-A177-3AD203B41FA5}">
                      <a16:colId xmlns:a16="http://schemas.microsoft.com/office/drawing/2014/main" val="3464110254"/>
                    </a:ext>
                  </a:extLst>
                </a:gridCol>
              </a:tblGrid>
              <a:tr h="5056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병렬화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 기준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Sharding dim)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핵심 아이디어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92414"/>
                  </a:ext>
                </a:extLst>
              </a:tr>
              <a:tr h="505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Data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(DP)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 나눠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복제된 모델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동시에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581716"/>
                  </a:ext>
                </a:extLst>
              </a:tr>
              <a:tr h="505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Tensor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Hidden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행렬 곱 연산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여러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분할해서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604433"/>
                  </a:ext>
                </a:extLst>
              </a:tr>
              <a:tr h="505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/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Context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(SP / CP)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입력 시퀀스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 여러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나눠서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긴 문장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도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17360"/>
                  </a:ext>
                </a:extLst>
              </a:tr>
              <a:tr h="505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Pipeline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(PP)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모델의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들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여러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순서대로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분배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pipeline)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32301"/>
                  </a:ext>
                </a:extLst>
              </a:tr>
              <a:tr h="505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Expert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Experts (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MoE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FFN(Expert)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마다 나눠서 병렬 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088387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F353B6-1480-9E3F-A402-AC83F77F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51176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CFF7C-2651-A8DB-A8D6-60246F1DC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E1269-6199-DE47-E650-6EE85590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F2C87-8604-5EB4-09D5-0F4841B6109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7625458-6D8F-AF8C-DDC1-49EF5EF950BC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556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단계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 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기반에서 메모리 절감을 위한 최적화 전략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ZeRO-1/2/3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“무엇을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shard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할지”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따라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단계적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나뉨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ZeRO-3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가장 강력하지만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통신량이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많아 구현이 복잡해짐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736A8C-566F-FC82-E8EC-259B196B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13245"/>
              </p:ext>
            </p:extLst>
          </p:nvPr>
        </p:nvGraphicFramePr>
        <p:xfrm>
          <a:off x="375138" y="4285794"/>
          <a:ext cx="11664461" cy="1954832"/>
        </p:xfrm>
        <a:graphic>
          <a:graphicData uri="http://schemas.openxmlformats.org/drawingml/2006/table">
            <a:tbl>
              <a:tblPr/>
              <a:tblGrid>
                <a:gridCol w="1328251">
                  <a:extLst>
                    <a:ext uri="{9D8B030D-6E8A-4147-A177-3AD203B41FA5}">
                      <a16:colId xmlns:a16="http://schemas.microsoft.com/office/drawing/2014/main" val="3773282384"/>
                    </a:ext>
                  </a:extLst>
                </a:gridCol>
                <a:gridCol w="4600580">
                  <a:extLst>
                    <a:ext uri="{9D8B030D-6E8A-4147-A177-3AD203B41FA5}">
                      <a16:colId xmlns:a16="http://schemas.microsoft.com/office/drawing/2014/main" val="1283445421"/>
                    </a:ext>
                  </a:extLst>
                </a:gridCol>
                <a:gridCol w="5735630">
                  <a:extLst>
                    <a:ext uri="{9D8B030D-6E8A-4147-A177-3AD203B41FA5}">
                      <a16:colId xmlns:a16="http://schemas.microsoft.com/office/drawing/2014/main" val="834191419"/>
                    </a:ext>
                  </a:extLst>
                </a:gridCol>
              </a:tblGrid>
              <a:tr h="4887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Sharding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459928"/>
                  </a:ext>
                </a:extLst>
              </a:tr>
              <a:tr h="4887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states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Optimizer(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Adam)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2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 모멘트를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588459"/>
                  </a:ext>
                </a:extLst>
              </a:tr>
              <a:tr h="4887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</a:t>
                      </a:r>
                      <a:r>
                        <a:rPr lang="en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states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+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자체도 분산 저장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통신으로 집계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999454"/>
                  </a:ext>
                </a:extLst>
              </a:tr>
              <a:tr h="4887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</a:t>
                      </a:r>
                      <a:r>
                        <a:rPr lang="en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states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+ Gradients +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까지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 분할 저장 → 전체 메모리 최적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465986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58625D-0905-DBC4-50F8-266EA5839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917919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83FDE-53C9-C4A3-78F3-77B84F2D2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50CE5-1F4E-2D56-9059-0001597B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CA311-3728-DF8B-CD8C-383BE44CCAC7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1E22D8D-43EF-5DAB-E63C-8C3CE8BA02F1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556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PP vs. ZeRO-3</a:t>
            </a:r>
          </a:p>
          <a:p>
            <a:pPr>
              <a:lnSpc>
                <a:spcPct val="150000"/>
              </a:lnSpc>
            </a:pPr>
            <a:r>
              <a:rPr lang="en" altLang="ko-KR" sz="2000" dirty="0"/>
              <a:t>(</a:t>
            </a:r>
            <a:r>
              <a:rPr lang="ko-KR" altLang="en-US" sz="2000" dirty="0"/>
              <a:t>공통점</a:t>
            </a:r>
            <a:r>
              <a:rPr lang="en-US" altLang="ko-KR" sz="2000" dirty="0"/>
              <a:t>) </a:t>
            </a:r>
            <a:r>
              <a:rPr lang="ko-KR" altLang="en-US" sz="2000" dirty="0"/>
              <a:t>“</a:t>
            </a:r>
            <a:r>
              <a:rPr lang="ko-KR" altLang="en-US" sz="2000" b="1" dirty="0">
                <a:solidFill>
                  <a:srgbClr val="C00000"/>
                </a:solidFill>
              </a:rPr>
              <a:t>모델 </a:t>
            </a:r>
            <a:r>
              <a:rPr lang="en-US" altLang="ko-KR" sz="2000" b="1" dirty="0">
                <a:solidFill>
                  <a:srgbClr val="C00000"/>
                </a:solidFill>
              </a:rPr>
              <a:t>parameter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</a:t>
            </a:r>
            <a:r>
              <a:rPr lang="en" altLang="ko-KR" sz="2000" dirty="0"/>
              <a:t>GPU</a:t>
            </a:r>
            <a:r>
              <a:rPr lang="ko-KR" altLang="en-US" sz="2000" dirty="0" err="1"/>
              <a:t>에</a:t>
            </a:r>
            <a:r>
              <a:rPr lang="ko-KR" altLang="en-US" sz="2000" dirty="0"/>
              <a:t> 분할 저장”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차이점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GPU </a:t>
            </a:r>
            <a:r>
              <a:rPr lang="ko-KR" altLang="en-US" sz="2000" b="1" dirty="0">
                <a:solidFill>
                  <a:srgbClr val="C00000"/>
                </a:solidFill>
              </a:rPr>
              <a:t>간 무엇을 주고받는지</a:t>
            </a:r>
            <a:r>
              <a:rPr lang="en-US" altLang="ko-KR" sz="2000" b="1" dirty="0">
                <a:solidFill>
                  <a:srgbClr val="C00000"/>
                </a:solidFill>
              </a:rPr>
              <a:t> (</a:t>
            </a:r>
            <a:r>
              <a:rPr lang="ko-KR" altLang="en-US" sz="2000" b="1" dirty="0">
                <a:solidFill>
                  <a:srgbClr val="C00000"/>
                </a:solidFill>
              </a:rPr>
              <a:t>통신 단위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r>
              <a:rPr lang="ko-KR" altLang="en-US" sz="2000" dirty="0"/>
              <a:t> 가 다름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8619CC-B906-96B6-10CF-87E01482C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829709"/>
              </p:ext>
            </p:extLst>
          </p:nvPr>
        </p:nvGraphicFramePr>
        <p:xfrm>
          <a:off x="592012" y="3499034"/>
          <a:ext cx="11377247" cy="3221652"/>
        </p:xfrm>
        <a:graphic>
          <a:graphicData uri="http://schemas.openxmlformats.org/drawingml/2006/table">
            <a:tbl>
              <a:tblPr/>
              <a:tblGrid>
                <a:gridCol w="2485293">
                  <a:extLst>
                    <a:ext uri="{9D8B030D-6E8A-4147-A177-3AD203B41FA5}">
                      <a16:colId xmlns:a16="http://schemas.microsoft.com/office/drawing/2014/main" val="172761577"/>
                    </a:ext>
                  </a:extLst>
                </a:gridCol>
                <a:gridCol w="4601308">
                  <a:extLst>
                    <a:ext uri="{9D8B030D-6E8A-4147-A177-3AD203B41FA5}">
                      <a16:colId xmlns:a16="http://schemas.microsoft.com/office/drawing/2014/main" val="1998184971"/>
                    </a:ext>
                  </a:extLst>
                </a:gridCol>
                <a:gridCol w="4290646">
                  <a:extLst>
                    <a:ext uri="{9D8B030D-6E8A-4147-A177-3AD203B41FA5}">
                      <a16:colId xmlns:a16="http://schemas.microsoft.com/office/drawing/2014/main" val="2212887019"/>
                    </a:ext>
                  </a:extLst>
                </a:gridCol>
              </a:tblGrid>
              <a:tr h="41569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비교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Pipeline Parallelism (PP)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518442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저장하는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 </a:t>
                      </a:r>
                      <a:r>
                        <a:rPr lang="en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일부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 shard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</a:t>
                      </a:r>
                      <a:r>
                        <a:rPr lang="en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564267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 시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다음 </a:t>
                      </a:r>
                      <a:r>
                        <a:rPr lang="en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weight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prefetch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forward/backward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 </a:t>
                      </a:r>
                      <a:r>
                        <a:rPr lang="en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942359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Weights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Activations</a:t>
                      </a:r>
                      <a:endParaRPr lang="ko-KR" altLang="en-US" b="1" i="0" dirty="0">
                        <a:solidFill>
                          <a:srgbClr val="C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78609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구현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</a:t>
                      </a:r>
                      <a:r>
                        <a:rPr lang="ko-KR" altLang="en-US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관리 복잡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Pipeline schedule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설계 복잡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143330"/>
                  </a:ext>
                </a:extLst>
              </a:tr>
              <a:tr h="7274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확장 성능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큰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mini-batch,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긴 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seq_len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유리 </a:t>
                      </a:r>
                      <a:endParaRPr lang="en-US" altLang="ko-KR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숨기기 쉬움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큰 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gradient_accumulation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유리 </a:t>
                      </a:r>
                      <a:endParaRPr lang="en-US" altLang="ko-KR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bubble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숨기기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370808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깊이 축을 따라 분할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–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 겹치기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3726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4074B5-E822-D42B-DCFA-BD441D8E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95294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B81EE-F142-568F-A0FF-2A80D51F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4CEAC-1B51-BFA8-0967-86B8ED90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73E53-830A-8A74-68DE-00EE8C5278A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92404AC-4EB2-190C-A44F-E9EF926E3139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556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PP vs. ZeRO-3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ZeRO-3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“파라미터 중심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weight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transfer)”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PP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활성값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중심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transfer)”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둘 다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단위 분할이지만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방향이 다름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함께 쓸 수는 있지만 잘 안 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통신비용이 커지기 때문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결합하려면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ZeRO-3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pipeline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여러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micro-batch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동안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메모리에 유지해야 함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불필요한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통신을 줄이기 위해서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C3511-78BF-0A6C-E421-89FF5DCE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37240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E517-7B97-CB66-8C06-5E1950548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896C6-BE1F-77C7-E7EE-F58D491A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E9083-7A88-19F6-9878-B4973323750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5AD9B93-46BB-E539-9F8C-669F2ABCE71C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556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PP &amp; ZeRO-1,2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이들은 쉽게 결합 가능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ZeRO-1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optimizer state/gradient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model layer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(=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PP)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독립적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E.g.,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DeepSeek-V3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PP + ZeRO-1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조합을 사용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02D2F1-7201-D3B4-5E0B-D84DC8EE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085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D17C-7266-16D4-EBEE-9EA3E8D4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9B745-A80E-2EE3-3DAF-5693329B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D3C7C-16CC-B3EC-B179-87CB65857E3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CDF99B-D203-FF35-4055-6CAE1B0C234C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65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TP + SP</a:t>
            </a:r>
          </a:p>
          <a:p>
            <a:pPr>
              <a:lnSpc>
                <a:spcPct val="16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모델 내부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행렬곱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연산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쪼개는 방식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PP, ZeRO-3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자연스럽게 호환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6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 연산이 분산될 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단위 흐름은 동일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하기 때문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장단점</a:t>
            </a:r>
          </a:p>
          <a:p>
            <a:pPr lvl="1">
              <a:lnSpc>
                <a:spcPct val="16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통신과 연산을 잘 겹치면 고속 학습 가능</a:t>
            </a:r>
          </a:p>
          <a:p>
            <a:pPr lvl="1">
              <a:lnSpc>
                <a:spcPct val="16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2">
              <a:lnSpc>
                <a:spcPct val="16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통신이 연산의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critical path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직접 포함되므로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너무 많이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scale-up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 성능 급락</a:t>
            </a:r>
          </a:p>
          <a:p>
            <a:pPr lvl="2">
              <a:lnSpc>
                <a:spcPct val="16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구현이 모델 의존적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hidden dimension vs sequence dimension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shard 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패턴 관리 필요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0DA374-0AAC-F027-C943-FED5FBFF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438144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9073-F7C0-5028-5CAB-015FD8BB5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32DCA-0BAE-BC98-9665-13C10C991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F203B3-6607-11BD-4225-730AF40FC63F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4E05B8B-BD4D-7E58-21A4-98A3D5CF37DF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65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TP + SP</a:t>
            </a:r>
          </a:p>
          <a:p>
            <a:pPr>
              <a:lnSpc>
                <a:spcPct val="16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결합 시 고려사항</a:t>
            </a:r>
          </a:p>
          <a:p>
            <a:pPr lvl="1">
              <a:lnSpc>
                <a:spcPct val="16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그룹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통신하는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node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high-bandwidth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NVLink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묶어야 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>
              <a:lnSpc>
                <a:spcPct val="16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inter-node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엔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ZeRO-3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또는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PP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쓰는 게 효율적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6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이들은 통신 패턴이 단순하고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계산과 통신을 더 쉽게 겹칠 수 있음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6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5E1C63-95D2-242B-874C-D66BA13A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2644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A21F1-491E-7640-0CC6-54F5EECB1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C513C-DCB5-9B28-8148-83C330EA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58673-B2FA-B62D-33DA-8F0EFB97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Weight/Grads/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[2]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FP32 (Full Precision)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학습 시 메모리</a:t>
            </a:r>
            <a:endParaRPr lang="en-US" altLang="ko-KR" sz="2000" b="1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항목의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byte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수: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eights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bytes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radients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bytes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ptimizer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Adam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momentum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variance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= 4 + 4 =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8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bytes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9FF52-0B0F-B07B-3AFB-5F2C352FF8E7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CCBB28-3CCA-9C5E-47D9-645BA623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191" y="5170822"/>
            <a:ext cx="6539200" cy="1501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7564D2-CB23-2958-729D-9E0EA3E8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057157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F475C-D4ED-F64C-6E66-60BF347D0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A8EBF-F778-6AFF-699C-E8749CD9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E6005-46FB-B150-38D4-5B6CDBEA9BC3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B127D14-FA85-F5EC-EF63-8BD4ECEAC676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65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CP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확장판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아주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긴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128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학습을 위해 설계됨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길이 방향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activations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shard.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MLP,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LayerNorm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등은 독립적으로 처리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O, but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모든 토큰의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K/V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봐야 하므로 통신 필요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이를 위해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Ring-Attention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패턴 사용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통신과 계산을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overlap)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단점</a:t>
            </a: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극단적으로 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메모리에 맞춰 분산 처리 가능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오버헤드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존재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9C6816-ACA3-54F8-F326-D45F50AF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85146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DE81F-2277-D064-CB61-AE261EFB8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49E65-E666-B6F4-E64C-D30A4009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FFB35-CFE6-0177-72EA-35DCDDB87D38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2EBBE2A-A2ED-9F4B-ADCF-8ABB4084961E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65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G) EP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MoE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(Mixture of Experts)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layer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에서만 적용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FFN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서로 다른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Router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각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token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적절한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 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All-to-All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통신으로 라우팅하고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 후 결과를 다시 모음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토큰마다 선택된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활성화되므로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통신량은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있지만 모델 용량을 극대화할 수 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EP &amp; DP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공통점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차이점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입력 데이터를 여러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분산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처리하므로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특수 형태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볼 수 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차이점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모든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모델을 돌림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Expert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405358-3B74-05C2-5C08-E461B551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092524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3A607-9EE9-3443-4EE1-A4294916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9CCCA-87BC-4B88-A1F0-DABD36DA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A9CB3-0F28-302D-370E-5E17B5DA6ECD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080297E-778A-4CF1-7E4D-6DE3832C3A26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65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H)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병렬화가 적용되는 영역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31CB8DD-0E94-9920-E5DA-1E2CE050B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168968"/>
              </p:ext>
            </p:extLst>
          </p:nvPr>
        </p:nvGraphicFramePr>
        <p:xfrm>
          <a:off x="838200" y="2583974"/>
          <a:ext cx="9700846" cy="3101721"/>
        </p:xfrm>
        <a:graphic>
          <a:graphicData uri="http://schemas.openxmlformats.org/drawingml/2006/table">
            <a:tbl>
              <a:tblPr/>
              <a:tblGrid>
                <a:gridCol w="2003106">
                  <a:extLst>
                    <a:ext uri="{9D8B030D-6E8A-4147-A177-3AD203B41FA5}">
                      <a16:colId xmlns:a16="http://schemas.microsoft.com/office/drawing/2014/main" val="1967147446"/>
                    </a:ext>
                  </a:extLst>
                </a:gridCol>
                <a:gridCol w="4006214">
                  <a:extLst>
                    <a:ext uri="{9D8B030D-6E8A-4147-A177-3AD203B41FA5}">
                      <a16:colId xmlns:a16="http://schemas.microsoft.com/office/drawing/2014/main" val="2483458055"/>
                    </a:ext>
                  </a:extLst>
                </a:gridCol>
                <a:gridCol w="3691526">
                  <a:extLst>
                    <a:ext uri="{9D8B030D-6E8A-4147-A177-3AD203B41FA5}">
                      <a16:colId xmlns:a16="http://schemas.microsoft.com/office/drawing/2014/main" val="841722473"/>
                    </a:ext>
                  </a:extLst>
                </a:gridCol>
              </a:tblGrid>
              <a:tr h="4431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주로 영향을 주는 부분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통신의 초점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62963"/>
                  </a:ext>
                </a:extLst>
              </a:tr>
              <a:tr h="4431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 + 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전체 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행렬곱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Matrix multiply (column/row)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86581"/>
                  </a:ext>
                </a:extLst>
              </a:tr>
              <a:tr h="4431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block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Keys/Values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524707"/>
                  </a:ext>
                </a:extLst>
              </a:tr>
              <a:tr h="4431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MoE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FFN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block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Token routing All-to-All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33941"/>
                  </a:ext>
                </a:extLst>
              </a:tr>
              <a:tr h="4431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</a:t>
                      </a: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</a:t>
                      </a:r>
                      <a:r>
                        <a:rPr lang="ko-KR" altLang="en-US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흐름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669719"/>
                  </a:ext>
                </a:extLst>
              </a:tr>
              <a:tr h="4431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단위 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평균화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390727"/>
                  </a:ext>
                </a:extLst>
              </a:tr>
              <a:tr h="4431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ZeRO-1/2/3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states / Grad / Params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파라미터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151326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E939D9-6062-C06C-1DAF-639C362C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489037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F392F-139D-E63A-6D2E-DF995668E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A6090-2B6D-785B-E57E-1A17F572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382FB-5363-B296-A7F5-354EDF37FEA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B05DE84-ABB3-F663-CAE1-46C8FEA7A601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65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I)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통신의 특성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병렬화 적합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영억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121A53-6999-5449-B4D8-290C104A7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44701"/>
              </p:ext>
            </p:extLst>
          </p:nvPr>
        </p:nvGraphicFramePr>
        <p:xfrm>
          <a:off x="465992" y="2591124"/>
          <a:ext cx="11260015" cy="3375925"/>
        </p:xfrm>
        <a:graphic>
          <a:graphicData uri="http://schemas.openxmlformats.org/drawingml/2006/table">
            <a:tbl>
              <a:tblPr/>
              <a:tblGrid>
                <a:gridCol w="1851563">
                  <a:extLst>
                    <a:ext uri="{9D8B030D-6E8A-4147-A177-3AD203B41FA5}">
                      <a16:colId xmlns:a16="http://schemas.microsoft.com/office/drawing/2014/main" val="2046102038"/>
                    </a:ext>
                  </a:extLst>
                </a:gridCol>
                <a:gridCol w="3778444">
                  <a:extLst>
                    <a:ext uri="{9D8B030D-6E8A-4147-A177-3AD203B41FA5}">
                      <a16:colId xmlns:a16="http://schemas.microsoft.com/office/drawing/2014/main" val="2930846874"/>
                    </a:ext>
                  </a:extLst>
                </a:gridCol>
                <a:gridCol w="2379786">
                  <a:extLst>
                    <a:ext uri="{9D8B030D-6E8A-4147-A177-3AD203B41FA5}">
                      <a16:colId xmlns:a16="http://schemas.microsoft.com/office/drawing/2014/main" val="2097291958"/>
                    </a:ext>
                  </a:extLst>
                </a:gridCol>
                <a:gridCol w="3250222">
                  <a:extLst>
                    <a:ext uri="{9D8B030D-6E8A-4147-A177-3AD203B41FA5}">
                      <a16:colId xmlns:a16="http://schemas.microsoft.com/office/drawing/2014/main" val="1622385935"/>
                    </a:ext>
                  </a:extLst>
                </a:gridCol>
              </a:tblGrid>
              <a:tr h="4822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병렬화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패턴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권장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주요 한계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97322"/>
                  </a:ext>
                </a:extLst>
              </a:tr>
              <a:tr h="4822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TP+SP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높은 대역폭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intra-node NVLink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cross-node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확장 시 통신 병목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2138248"/>
                  </a:ext>
                </a:extLst>
              </a:tr>
              <a:tr h="4822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Key/Value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긴 시퀀스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통신비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059461"/>
                  </a:ext>
                </a:extLst>
              </a:tr>
              <a:tr h="4822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All-to-All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라우팅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MoE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Routing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오버헤드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882231"/>
                  </a:ext>
                </a:extLst>
              </a:tr>
              <a:tr h="4822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깊은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Pipeline bubble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관리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69551"/>
                  </a:ext>
                </a:extLst>
              </a:tr>
              <a:tr h="4822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All-Reduce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모든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한계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430419"/>
                  </a:ext>
                </a:extLst>
              </a:tr>
              <a:tr h="4822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ZeRO-1/2/3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파라미터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DP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조합용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shard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관리 복잡성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335240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AECB1F-7A81-EDE9-D79E-C76DCA49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955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BFC93-2526-E07C-C07F-59C26C94D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DD71B-355F-D675-2CFD-E739D6D4C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6B8B-19E8-A22F-B4FD-BF08A359BDB5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43A51A-774D-5D5A-CE89-D96E51D5782F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65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I)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통신의 특성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병렬화 적합 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영억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내용 개체 틀 3">
            <a:extLst>
              <a:ext uri="{FF2B5EF4-FFF2-40B4-BE49-F238E27FC236}">
                <a16:creationId xmlns:a16="http://schemas.microsoft.com/office/drawing/2014/main" id="{2309EB15-7DFB-0177-1B81-BB5A461EB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725476"/>
              </p:ext>
            </p:extLst>
          </p:nvPr>
        </p:nvGraphicFramePr>
        <p:xfrm>
          <a:off x="838200" y="2766853"/>
          <a:ext cx="9255369" cy="2778162"/>
        </p:xfrm>
        <a:graphic>
          <a:graphicData uri="http://schemas.openxmlformats.org/drawingml/2006/table">
            <a:tbl>
              <a:tblPr/>
              <a:tblGrid>
                <a:gridCol w="2842846">
                  <a:extLst>
                    <a:ext uri="{9D8B030D-6E8A-4147-A177-3AD203B41FA5}">
                      <a16:colId xmlns:a16="http://schemas.microsoft.com/office/drawing/2014/main" val="3734083598"/>
                    </a:ext>
                  </a:extLst>
                </a:gridCol>
                <a:gridCol w="2579077">
                  <a:extLst>
                    <a:ext uri="{9D8B030D-6E8A-4147-A177-3AD203B41FA5}">
                      <a16:colId xmlns:a16="http://schemas.microsoft.com/office/drawing/2014/main" val="659673924"/>
                    </a:ext>
                  </a:extLst>
                </a:gridCol>
                <a:gridCol w="3833446">
                  <a:extLst>
                    <a:ext uri="{9D8B030D-6E8A-4147-A177-3AD203B41FA5}">
                      <a16:colId xmlns:a16="http://schemas.microsoft.com/office/drawing/2014/main" val="2544041326"/>
                    </a:ext>
                  </a:extLst>
                </a:gridCol>
              </a:tblGrid>
              <a:tr h="4630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결합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주의점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766205"/>
                  </a:ext>
                </a:extLst>
              </a:tr>
              <a:tr h="4630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PP + ZeRO-1/2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가장 흔한 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별도 충돌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194566"/>
                  </a:ext>
                </a:extLst>
              </a:tr>
              <a:tr h="4630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PP + ZeRO-3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가능하나 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드뭄</a:t>
                      </a:r>
                      <a:endParaRPr lang="ko-KR" altLang="en-US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통신량 커서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global batch↑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659140"/>
                  </a:ext>
                </a:extLst>
              </a:tr>
              <a:tr h="4630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 + SP + PP/ZeRO-3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자연스러운 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그룹은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node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내부로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668845"/>
                  </a:ext>
                </a:extLst>
              </a:tr>
              <a:tr h="4630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CP + 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긴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처리용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관리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072790"/>
                  </a:ext>
                </a:extLst>
              </a:tr>
              <a:tr h="4630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EP + DP/TP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MoE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학습용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All-to-All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비용 관리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408913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56194-F448-30D0-E5C9-4B01C7F5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48815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C2ECA-AE97-05C3-EA30-2EBF94A2A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91D40-51C2-1A40-0995-A1E9AF5C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0A0E4-230E-C3B9-E1DD-7B10C497BF7E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C4A05DC-7853-A7EC-0F04-8ACDB7783B31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65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J)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전략의 메모리 절감 및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병목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63E385F-1AAA-752E-D9AC-3541A38F7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119013"/>
              </p:ext>
            </p:extLst>
          </p:nvPr>
        </p:nvGraphicFramePr>
        <p:xfrm>
          <a:off x="582304" y="2314372"/>
          <a:ext cx="11027392" cy="4363140"/>
        </p:xfrm>
        <a:graphic>
          <a:graphicData uri="http://schemas.openxmlformats.org/drawingml/2006/table">
            <a:tbl>
              <a:tblPr/>
              <a:tblGrid>
                <a:gridCol w="1367371">
                  <a:extLst>
                    <a:ext uri="{9D8B030D-6E8A-4147-A177-3AD203B41FA5}">
                      <a16:colId xmlns:a16="http://schemas.microsoft.com/office/drawing/2014/main" val="1432313127"/>
                    </a:ext>
                  </a:extLst>
                </a:gridCol>
                <a:gridCol w="3247292">
                  <a:extLst>
                    <a:ext uri="{9D8B030D-6E8A-4147-A177-3AD203B41FA5}">
                      <a16:colId xmlns:a16="http://schemas.microsoft.com/office/drawing/2014/main" val="1740682046"/>
                    </a:ext>
                  </a:extLst>
                </a:gridCol>
                <a:gridCol w="2145323">
                  <a:extLst>
                    <a:ext uri="{9D8B030D-6E8A-4147-A177-3AD203B41FA5}">
                      <a16:colId xmlns:a16="http://schemas.microsoft.com/office/drawing/2014/main" val="3440316278"/>
                    </a:ext>
                  </a:extLst>
                </a:gridCol>
                <a:gridCol w="4267406">
                  <a:extLst>
                    <a:ext uri="{9D8B030D-6E8A-4147-A177-3AD203B41FA5}">
                      <a16:colId xmlns:a16="http://schemas.microsoft.com/office/drawing/2014/main" val="3277304112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방법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절감 대상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 차원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단점 </a:t>
                      </a:r>
                      <a:r>
                        <a:rPr lang="en-US" altLang="ko-KR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 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병목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021450"/>
                  </a:ext>
                </a:extLst>
              </a:tr>
              <a:tr h="499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DP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 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크기 한계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68601"/>
                  </a:ext>
                </a:extLst>
              </a:tr>
              <a:tr h="499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PP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 parameters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Layers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Idle bubble, 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복잡한 스케줄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46056"/>
                  </a:ext>
                </a:extLst>
              </a:tr>
              <a:tr h="499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TP+SP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Params + Activations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Hidden / Seq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대역폭 필요</a:t>
                      </a:r>
                      <a:r>
                        <a:rPr lang="en-US" altLang="ko-KR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종속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827624"/>
                  </a:ext>
                </a:extLst>
              </a:tr>
              <a:tr h="499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CP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Activations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Sequence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Attention 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오버헤드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624831"/>
                  </a:ext>
                </a:extLst>
              </a:tr>
              <a:tr h="499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EP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Experts params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Experts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Routing 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오버헤드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70830"/>
                  </a:ext>
                </a:extLst>
              </a:tr>
              <a:tr h="499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ZeRO-1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DP shard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 </a:t>
                      </a:r>
                      <a:r>
                        <a:rPr lang="ko-KR" altLang="en-US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통신비 증가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49443"/>
                  </a:ext>
                </a:extLst>
              </a:tr>
              <a:tr h="499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ZeRO-2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+ Gradients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819251"/>
                  </a:ext>
                </a:extLst>
              </a:tr>
              <a:tr h="499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ZeRO-3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8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+ Grad + Params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 dirty="0"/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670973"/>
                  </a:ext>
                </a:extLst>
              </a:tr>
            </a:tbl>
          </a:graphicData>
        </a:graphic>
      </p:graphicFrame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8D7C835-BC69-B1CD-BF51-2999F708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274661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E55C-91E2-3622-B2B4-98A332F2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B911D-0214-E251-9B2F-E3C27F61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12A69-22FB-F7CC-F633-8AB5C4BDE99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6A2892-D3FE-8D3D-1FC8-CBA455B5C9A6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65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K) Summary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단순하지만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atch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존재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모델을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나누어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깊은 네트워크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처리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TP/SP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행렬 연산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쪼개지만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통신이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critical path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라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scale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제한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처리용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MoE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모델에서 전문가 병렬화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All-to-All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필수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ZeRO-1/2/3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메모리 최적화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단계별로 통신 복잡도 증가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2C633F-DAC1-BC26-8DBD-210CDDB6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744322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2B2A2-3A27-E9D2-315B-F53503C4D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DAFC7-5216-5879-774C-45369141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2044588" cy="812034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5D Parallelism in a Nutshell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711AD-C341-2178-46DB-A53320F71E85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8. 5D Parallelism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A52306-A238-EF01-BAA5-F02CDDD31675}"/>
              </a:ext>
            </a:extLst>
          </p:cNvPr>
          <p:cNvSpPr txBox="1">
            <a:spLocks/>
          </p:cNvSpPr>
          <p:nvPr/>
        </p:nvSpPr>
        <p:spPr>
          <a:xfrm>
            <a:off x="281150" y="1608082"/>
            <a:ext cx="12656927" cy="65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K) Summary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 =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 + TP + (SP/CP) + PP + EP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기반의 메모리 절감 전략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1~3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TP/SP/EP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ayer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내부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구조 병렬화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간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단위 파이프라인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CP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처리용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(Attention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나누기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ZeRO-3 ↔ PP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차이점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weight vs activation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”의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대조</a:t>
            </a:r>
          </a:p>
          <a:p>
            <a:pPr>
              <a:lnSpc>
                <a:spcPct val="150000"/>
              </a:lnSpc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DeepSeek-V3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PP + ZeRO-1 + EP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조합으로 초거대 모델을 효율적으로 학습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F6D023-AFD0-D6C4-7457-7CD83052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4760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BEBEA-A13B-FCE2-5FC6-BA6A095EB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9249E-7D4C-49A9-EB53-0F107246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210EC0-3CFD-7017-9982-7D079596F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11598"/>
            <a:ext cx="11648089" cy="522585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Weight/Grads/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BF16 (Mixed Precision)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학습 시 메모리</a:t>
            </a:r>
            <a:endParaRPr lang="en-US" altLang="ko-KR" sz="2000" b="1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요즈음 일반적으로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(weight &amp; gradient</a:t>
            </a:r>
            <a:r>
              <a:rPr lang="ko-KR" altLang="en-US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한해서는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 bytes)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항목의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byte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수: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60000"/>
              </a:lnSpc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eights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bytes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60000"/>
              </a:lnSpc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radients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bytes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60000"/>
              </a:lnSpc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ptimizer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Adam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momentum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variance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bytes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일부 라이브러리(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Nanotron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등)는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gradient를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추가적으로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FP32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저장해 안정성을 높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임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+4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byte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</a:p>
          <a:p>
            <a:pPr>
              <a:lnSpc>
                <a:spcPct val="160000"/>
              </a:lnSpc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FP32로 저장된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weights를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“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master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weights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”라고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부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름</a:t>
            </a:r>
            <a:endParaRPr kumimoji="0" lang="ko-KR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endParaRPr kumimoji="0" lang="ko-KR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</a:pPr>
            <a:endParaRPr lang="en-US" altLang="ko-KR" sz="20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9245D-D38D-BEB1-C632-DDF4AA67732F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00F72-BA9F-162C-18DC-32D8D79F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5415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8A576-6143-AF79-DDCB-CA45074F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2C7BD-7A6D-F436-FB33-70DF9934E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FC4CC-FE51-54A7-7085-D92CC87E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Weight/Grads/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BF16 (Mixed Precision)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학습 시 메모리</a:t>
            </a:r>
            <a:endParaRPr lang="en-US" altLang="ko-KR" sz="2000" b="1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Q1) Mixed Precision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메모리를 절약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No!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BF16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사용할 </a:t>
            </a:r>
            <a:r>
              <a:rPr lang="ko-KR" altLang="en-US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때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계산은 반정밀도로 하더라도 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0" lang="en-US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밀한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update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FP32</a:t>
            </a:r>
            <a:r>
              <a:rPr kumimoji="0" lang="en-US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버퍼를 추가로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들고 있어야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이로 인해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kumimoji="0" lang="en-US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4N 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bytes</a:t>
            </a:r>
            <a:endParaRPr kumimoji="0" lang="en-US" altLang="ko-KR" sz="18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A5A43-4592-E618-3495-A681272705A5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EAC64C-D802-ED67-A4F0-47C66874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3320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72013-A258-E862-2AA8-DBCB10A29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71F80-F8F5-AEB5-7289-6CD71ABB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DA1FD-334C-68FC-F0D7-9DEF0525C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Weight/Grads/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BF16 (Mixed Precision)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학습 시 메모리</a:t>
            </a:r>
            <a:endParaRPr lang="en-US" altLang="ko-KR" sz="2000" b="1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Q2) 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그러면 애초에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 bytes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짜리로 저장하면 </a:t>
            </a:r>
            <a:r>
              <a:rPr lang="ko-KR" altLang="en-US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되는거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아닌가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No!</a:t>
            </a:r>
          </a:p>
          <a:p>
            <a:pPr lvl="1">
              <a:lnSpc>
                <a:spcPct val="150000"/>
              </a:lnSpc>
            </a:pP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핵심은 </a:t>
            </a: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</a:t>
            </a:r>
            <a:r>
              <a:rPr lang="ko-KR" altLang="en-US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산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과</a:t>
            </a: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“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저장”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완전히 다른 리소스라는 점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0" lang="ko-KR" altLang="ko-KR" sz="18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FADE0-2322-C9A3-9F48-6489D592A145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031B3B-A082-D4B3-C644-FA6DC7C8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78" y="4002007"/>
            <a:ext cx="10235141" cy="2684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79AB8A-53BB-FCA8-E3D1-ED4F085D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12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3664-225C-D10E-C26B-6F08C501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Introduction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5BD546-9577-DD19-359A-61F34814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[Motivation] 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LLM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학습하려면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multi-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en" altLang="ko-KR" sz="2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cluster orchestration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누구나 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Llama, DeepSeek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최신 모델을 다운로드하고 논문을 읽을 수 있음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진짜 어려운 부분은 </a:t>
            </a:r>
            <a:r>
              <a:rPr lang="ko-KR" altLang="en-US" sz="2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“이 모델을 어떻게 학습했는가</a:t>
            </a:r>
            <a:r>
              <a:rPr lang="en-US" altLang="ko-KR" sz="2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?” </a:t>
            </a:r>
          </a:p>
          <a:p>
            <a:pPr marL="0" indent="0">
              <a:lnSpc>
                <a:spcPct val="160000"/>
              </a:lnSpc>
              <a:buNone/>
            </a:pP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어떻게 나눠 쓰는지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</a:t>
            </a:r>
            <a:r>
              <a:rPr lang="en" altLang="ko-KR" sz="2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arallelism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메모리를 어떻게 최적화하는지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en" altLang="ko-KR" sz="2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kernel fusion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분산 학습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코드를 어떻게 작성하는지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A1158A-DF59-2D50-048F-7EA9A4AF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7027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1EB1E-EFC6-B784-E44B-BA38C3A08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0F8CF-9652-32E4-0D40-3C9ED36F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4DB38A-A5A3-7BF4-D998-7214BAFFA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1608082"/>
            <a:ext cx="11648089" cy="524991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Weight/Grads/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BF16 (Mixed Precision)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학습 시 메모리</a:t>
            </a:r>
            <a:endParaRPr lang="en-US" altLang="ko-KR" sz="2000" b="1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Q2) 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그러면 애초에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 bytes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짜리로 저장하면 </a:t>
            </a:r>
            <a:r>
              <a:rPr lang="ko-KR" altLang="en-US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되는거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아닌가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No!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계산</a:t>
            </a:r>
            <a:r>
              <a:rPr kumimoji="0" lang="ko-KR" altLang="en-US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BF16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사용</a:t>
            </a: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BF16은 2byte이므로 메모리 대역폭이 절반 → </a:t>
            </a: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연산 속도가 2배 이상 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빨라짐</a:t>
            </a:r>
            <a:endParaRPr kumimoji="0" lang="en-US" altLang="ko-KR" sz="18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Core는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FP16/BF16에서 최고 효율 발휘</a:t>
            </a:r>
            <a:endParaRPr kumimoji="0" lang="en-US" altLang="ko-KR" sz="18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즉, 연산 속도 향상 +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메모리 절감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업데이트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Update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Optimization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FP32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사용</a:t>
            </a: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BF16은 정밀도가 낮아서 아주 작은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gradient를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0으로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날려버림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underflow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0" lang="en-US" altLang="ko-KR" sz="18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0" lang="ko-KR" altLang="en-US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때문에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weight</a:t>
            </a: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업데이트는 FP32 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master</a:t>
            </a: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copy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수행해 </a:t>
            </a: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정확도 유지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ABE03-ECBE-3059-08FE-44AF59EF5197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BDFDB6-5FD5-2D85-7916-B36DEBC5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858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13BC5-1AF5-9E4A-B4B0-31DE91F6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F8789-8E40-7464-3D27-F5EE69BF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5C610-E1C8-E3B8-FF09-0640835D7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Weight/Grads/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BF16 (Mixed Precision)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학습 시 메모리</a:t>
            </a:r>
            <a:endParaRPr lang="en-US" altLang="ko-KR" sz="2000" b="1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7DC09-13A5-7F83-E6BD-68CF0E9F817B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23CE5-2A7A-DA3A-DD05-D2CA34A5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" y="3032631"/>
            <a:ext cx="12129340" cy="340926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8597C-528E-68A0-3804-077AE299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2020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DE743-E72C-B323-2262-FAFF2545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4626E-CB34-A2BC-37C2-9D03AF26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56F6A-F8F2-AEB6-45D4-56F4C887C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Weight/Grads/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BF16 (Mixed Precision)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학습 시 메모리</a:t>
            </a:r>
            <a:endParaRPr lang="en-US" altLang="ko-KR" sz="2000" b="1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Q3) Gradient accumulation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오히려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BF16 &gt; FP32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 수도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0" lang="en-US" altLang="ko-KR" sz="22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Yes. FP32 == BF16</a:t>
            </a:r>
            <a:r>
              <a:rPr lang="ko-KR" altLang="en-US" sz="22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인데</a:t>
            </a:r>
            <a:r>
              <a:rPr lang="en-US" altLang="ko-KR" sz="22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2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 </a:t>
            </a:r>
            <a:r>
              <a:rPr lang="en-US" altLang="ko-KR" sz="22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</a:t>
            </a:r>
            <a:r>
              <a:rPr lang="en-US" altLang="ko-KR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2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까지 할 경우에는 </a:t>
            </a:r>
            <a:r>
              <a:rPr lang="ko-KR" altLang="en-US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오히려</a:t>
            </a:r>
            <a:r>
              <a:rPr lang="en-US" altLang="ko-KR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BF16 &gt; FP32</a:t>
            </a:r>
            <a:r>
              <a:rPr lang="ko-KR" altLang="en-US" sz="22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이다</a:t>
            </a:r>
            <a:r>
              <a:rPr lang="en-US" altLang="ko-KR" sz="22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EA38B-C25F-6CB2-41AC-CDDE25066AD5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3F2A4-D912-CB86-9DE8-08763A90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5" y="4202123"/>
            <a:ext cx="9940160" cy="23502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2D9B0-B3B3-0CF1-F10E-869FB8F0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424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4FA8D-4BE8-7FFE-4D53-C490FBF96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05686-D8D3-5FA1-3B40-050864269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5A7A4-0516-B878-6B77-86DEE14A9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1608083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Weight/Grads/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BF16 (Mixed Precision)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학습 시 메모리</a:t>
            </a:r>
            <a:endParaRPr lang="en-US" altLang="ko-KR" sz="2000" b="1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Q4) Gradient </a:t>
            </a:r>
            <a:r>
              <a:rPr lang="en-US" altLang="ko-KR" sz="2000" b="1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FP32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에서도 할 수 </a:t>
            </a:r>
            <a:r>
              <a:rPr lang="ko-KR" altLang="en-US" sz="2000" b="1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있는거</a:t>
            </a:r>
            <a:r>
              <a:rPr lang="ko-KR" altLang="en-US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아닌가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Yes! Grad </a:t>
            </a:r>
            <a:r>
              <a:rPr kumimoji="0" lang="en-US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accum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&amp; Precision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자체는 </a:t>
            </a:r>
            <a:r>
              <a:rPr kumimoji="0" lang="ko-KR" altLang="en-US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서로 무관</a:t>
            </a: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다만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FP/BF16</a:t>
            </a:r>
            <a:r>
              <a:rPr kumimoji="0" lang="ko-KR" altLang="en-US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환경에서는 필수에 </a:t>
            </a:r>
            <a:r>
              <a:rPr kumimoji="0" lang="ko-KR" altLang="en-US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가까워짐</a:t>
            </a: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0" lang="en-US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FP32: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kumimoji="0" lang="ko-KR" altLang="en-US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FP32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저장</a:t>
            </a:r>
            <a:endParaRPr kumimoji="0" lang="en-US" altLang="ko-KR" sz="18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BF16: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FP16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저장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이런 상황에서 누적을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BF16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하면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작은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들이 계속 사라지고 학습 불안정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877CF-43D5-4F84-E0E0-A70022CAA2D3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38084B-3A14-BC5F-A470-AACD3E4C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9998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57C4-23F6-B51F-D87B-0AE6701C4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88AAC-7D03-7C39-F77D-52959D03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F1ABF-B349-F864-CF0F-2B82EF9FA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1608082"/>
            <a:ext cx="11648089" cy="605603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Activations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pass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각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계산된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중간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출력값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저장의 필요성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 pass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때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계산에 다시 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써야하므로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F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orward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중에 전부 저장해 둠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Questions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Q1) Activation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얼마나 많은 메모리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차지하는지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Q2) Activation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explosion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왜 생기는지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84ADB-170E-0B6C-49BF-5CCC40B9C26C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EA62EA-36FE-CBBC-EB64-F59E7152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0625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41BFB-23B4-4A8E-0E6B-65B250FB1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457C4-9ACD-8EB8-B056-21D48C1B9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39BB3-0F44-9019-D553-72B0B8D19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1610115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Activations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필요한 메모리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6BEB4-5C41-E0F0-5C7B-8DC2EACE948B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D3A62C-A06F-61F8-61AC-9A331D92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22" y="3525271"/>
            <a:ext cx="6097257" cy="1817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14679B-FCFE-0655-8A65-28E3480A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1" y="3531918"/>
            <a:ext cx="4382928" cy="2327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8F69E4-AE30-B68A-AEB2-516A80B6A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156" y="2085625"/>
            <a:ext cx="7598794" cy="122631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2C4DE92-593B-A807-CAD6-7F11442F8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8447" y="5289614"/>
            <a:ext cx="7115503" cy="14895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batch</a:t>
            </a:r>
            <a:r>
              <a:rPr kumimoji="0" lang="ko-KR" altLang="ko-KR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size를</a:t>
            </a:r>
            <a:r>
              <a:rPr kumimoji="0" lang="ko-KR" altLang="ko-KR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2배</a:t>
            </a:r>
            <a:r>
              <a:rPr kumimoji="0" lang="ko-KR" altLang="ko-KR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하면 메모리도 </a:t>
            </a:r>
            <a:r>
              <a:rPr kumimoji="0" lang="ko-KR" altLang="ko-KR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2배</a:t>
            </a:r>
            <a:endParaRPr kumimoji="0" lang="en-US" altLang="ko-KR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seq</a:t>
            </a:r>
            <a:r>
              <a:rPr kumimoji="0" lang="ko-KR" altLang="ko-KR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length를</a:t>
            </a:r>
            <a:r>
              <a:rPr kumimoji="0" lang="ko-KR" altLang="ko-KR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2배</a:t>
            </a:r>
            <a:r>
              <a:rPr kumimoji="0" lang="ko-KR" altLang="ko-KR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하면 메모리는 </a:t>
            </a:r>
            <a:r>
              <a:rPr kumimoji="0" lang="ko-KR" altLang="ko-KR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0" lang="ko-KR" altLang="en-US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배</a:t>
            </a:r>
            <a:endParaRPr kumimoji="0" lang="en-US" altLang="ko-KR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따라서</a:t>
            </a:r>
            <a:r>
              <a:rPr lang="en-US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 length</a:t>
            </a:r>
            <a:r>
              <a:rPr lang="ko-KR" altLang="en-US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키우면 </a:t>
            </a:r>
            <a:r>
              <a:rPr lang="en-US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지배적인 메모리가 됨</a:t>
            </a:r>
            <a:r>
              <a:rPr lang="en-US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0" lang="ko-KR" altLang="ko-KR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DCC44C-397C-9AD4-653F-91162247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0468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068B8-7B24-7394-639B-4284C0C2F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6A0B9-4152-9302-77F6-AC3AA465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0A06F-3F90-8F2A-A0B3-70B6FFEF2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1692307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22F74-09D9-4390-41F5-ECFC40022FDA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D5F15-9B75-C4AF-5BAD-3D9C4EED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4" y="3344899"/>
            <a:ext cx="11686765" cy="325559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54F7837-F7CF-0D04-E868-BBB5C0EBB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99" y="2236812"/>
            <a:ext cx="4249561" cy="8694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x축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eq</a:t>
            </a:r>
            <a:r>
              <a:rPr kumimoji="0" lang="en-US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uence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length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(토큰 길이)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y축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GPU 메모리 (GB)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E2361-65B5-796A-0874-E7601BAD6C6A}"/>
              </a:ext>
            </a:extLst>
          </p:cNvPr>
          <p:cNvSpPr txBox="1"/>
          <p:nvPr/>
        </p:nvSpPr>
        <p:spPr>
          <a:xfrm>
            <a:off x="5570483" y="2711932"/>
            <a:ext cx="7104992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 length</a:t>
            </a:r>
            <a:r>
              <a:rPr lang="ko-KR" altLang="en-US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키우면 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지배적인 메모리가 됨</a:t>
            </a:r>
            <a:r>
              <a:rPr lang="en-US" altLang="ko-KR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0" lang="ko-KR" altLang="ko-KR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A8D483-F41A-F954-EF38-2DEC810F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3509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82EE2-1159-4901-2954-FC358333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07FFC-B47D-091C-6F17-A149BEAB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 Transformers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FAA20-CD8E-9362-E6A3-B90F2874D737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AE3FC67-64BD-1225-D24C-B0BECF90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1608082"/>
            <a:ext cx="11648089" cy="524991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for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Activations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그림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요약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Param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Optim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→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 크기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dependent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(2)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Activations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seq </a:t>
            </a:r>
            <a:r>
              <a:rPr kumimoji="0" lang="en-US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len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bs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dependent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seq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len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8k~16k 이상이면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activation이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전체 메모리의 대부분을 차지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생기는 문제점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ctivation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explosion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Llama-70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405B 같은 모델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긴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학습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activation만으로도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수천~수만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GB 메모리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 메모리 한계(예: H100 = 80GB)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바로 부딪힘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→ 이 “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explosion”이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LLM 학습에서 가장 큰 메모리 병목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305127-1968-090A-F7AB-CD61F8C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516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8468F-2403-FDBC-657F-D27938C2C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1E721-39E1-E1F7-C750-29FF660F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en-US" altLang="ko-KR" sz="4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C25D37-4F3D-65A5-7CBB-A8D89777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4708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42C0A-E1B8-E07B-71F2-C5619BF17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7AAB3-A00C-0C48-0737-2929203F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422DB3-2E62-9D6F-1D46-07B1642E8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79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Activation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이란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핵심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“메모리를 아끼기 위해 일부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activations을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저장하지 않고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나중에 필요할 때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다시 계산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한다” 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아래 셋은 모두 같은 개념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en-US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 Checkpointing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Rematerialization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0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학습 중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순으로 진행할 때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원래는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각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layer의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activation을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저장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이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activation을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이용해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gradient를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계산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066C8-838C-EDE5-A7ED-60DA9C350BFE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65CF73-8460-6729-82B6-54B5FF9C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922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C5E21-EC0F-92D5-9E08-E6C11770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2BD1C-FE12-4C00-5CFA-24272544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Introduction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2017D-5D70-D792-750E-B3BAAF87C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49924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분산 학습 지식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정리해주는 오픈소스 가이드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1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10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→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100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→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1000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개로 확장하는 방법 설명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이론 → 코드 예제 → 실험 벤치마크까지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주제들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Pretraining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뿐 아니라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Fine-tuning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에도 필수적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Data/Tensor/Pipeline/Context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Parallelism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연산을 나눠서 병렬 처리하는 다양한 기법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Kernel Fusion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절약과 속도 향상을 위한 기법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C1B71B-9DA1-2814-9427-ED8A4FF5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374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3F7E5-55A7-FDCB-2569-70F198A10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AE8DE-1478-1B87-7E78-16C57A8C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066EF0-C04D-AC7A-FB15-72850E4BA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16931"/>
            <a:ext cx="11648089" cy="49924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Activation </a:t>
            </a:r>
            <a:r>
              <a:rPr lang="en-US" altLang="ko-KR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이란</a:t>
            </a:r>
            <a:endParaRPr kumimoji="0" lang="en-US" altLang="ko-KR" sz="2400" b="1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문제점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activation을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저장하면 GPU 메모리가 터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짐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길이가 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길수록 더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위험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일부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저장하지 않고,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때 필요하면 다시 계산(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recompute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하자!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→ 즉,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메모리를 절약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하는 대신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계산량을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늘리는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전략</a:t>
            </a:r>
            <a:br>
              <a:rPr kumimoji="0" lang="ko-KR" altLang="ko-KR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kumimoji="0" lang="ko-KR" altLang="ko-KR" sz="3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ko-KR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4DBE6-8F9A-3327-5107-BD52FF1F1B13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03936B-3E0C-5B62-7641-AA919136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1457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0053F-4C5F-813D-8C11-DFB1C5273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92653-B5B6-986F-AE33-42230CA1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DF8010-DDAD-2385-4DDB-969367CE9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32147"/>
            <a:ext cx="11648089" cy="561252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Checkpoint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전략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Full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0" lang="ko-KR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사이를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checkpoint로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</a:t>
            </a: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] 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메모리 절약 극대화 (최대)</a:t>
            </a:r>
            <a:endParaRPr kumimoji="0" lang="en-US" altLang="ko-KR" sz="18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] 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하지만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계산량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30~40% 증가 → 학습 시간도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길어짐</a:t>
            </a:r>
            <a:endParaRPr kumimoji="0" lang="en-US" altLang="ko-KR" sz="18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Selective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0" lang="ko-KR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layer를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다시 계산할 필요는 없음</a:t>
            </a: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ttention은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FLOPs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대비 메모리 점유가 크지 않음 → 저장할 필요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FFN은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크기가 커서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checkpointing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효율 ↑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0E812-C515-AA19-BA76-CA5F4F5B3921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CF4AF6-F7FC-A137-9357-96FE0F9C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3805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BA960-6E92-7F7E-1F0E-72F5CC531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918CC-E2A5-967C-E997-B03AF1D1D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91531B-6012-E4D7-8F16-481D61B02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32147"/>
            <a:ext cx="11648089" cy="608009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Checkpoint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전략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Full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r>
              <a:rPr kumimoji="0" lang="ko-KR" altLang="en-US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예시</a:t>
            </a:r>
            <a:endParaRPr kumimoji="0" lang="ko-KR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GPT-3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(175B)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 메모리 사용량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1/3</a:t>
            </a:r>
            <a:r>
              <a:rPr kumimoji="0" lang="ko-KR" altLang="en-US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줄어듬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학습 속도는 약 1.3–1.4배 느려짐</a:t>
            </a: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Selective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r>
              <a:rPr kumimoji="0" lang="ko-KR" altLang="en-US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예시</a:t>
            </a:r>
            <a:endParaRPr kumimoji="0" lang="ko-KR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GPT-3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(175B)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 메모리 사용량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70%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계산량</a:t>
            </a:r>
            <a:r>
              <a:rPr kumimoji="0" lang="ko-KR" altLang="en-US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2.7% 증가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DeepSeek-V3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457200" lvl="1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Multi-Head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Latent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(MLA)” 구조로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저장 크기를 더 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줄임</a:t>
            </a:r>
            <a:endParaRPr kumimoji="0" lang="ko-KR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11FC6-D350-2BE6-2C1F-053E738E90D8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D1D28-A75B-361B-B34E-DA7AE508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2026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FF8B-665E-4841-FE2F-C72A5BC6D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6B4BA-1F5A-B510-9641-691BC5BC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BE771D-6CAE-309B-9752-804E2B85C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716371"/>
            <a:ext cx="11648089" cy="56125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Checkpoint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전략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0C19C-2900-F983-6636-2855211CC14B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6B26A2-BF52-72AD-E68C-59FE1E68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7" y="2580294"/>
            <a:ext cx="4947701" cy="2669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A40AE5-CDAC-957B-CD62-53176C0D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61" y="442169"/>
            <a:ext cx="5532070" cy="3041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60B5B8-7F89-F92B-4B79-E2432D052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31" y="3673245"/>
            <a:ext cx="5650332" cy="30419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D14275D-C657-7A81-2B9D-93A850314BC9}"/>
              </a:ext>
            </a:extLst>
          </p:cNvPr>
          <p:cNvCxnSpPr>
            <a:stCxn id="4" idx="3"/>
          </p:cNvCxnSpPr>
          <p:nvPr/>
        </p:nvCxnSpPr>
        <p:spPr>
          <a:xfrm flipV="1">
            <a:off x="5131678" y="1757089"/>
            <a:ext cx="691053" cy="2158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F257FA-FDF1-490B-DB88-5122B878BA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31678" y="3915106"/>
            <a:ext cx="691053" cy="1257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">
            <a:extLst>
              <a:ext uri="{FF2B5EF4-FFF2-40B4-BE49-F238E27FC236}">
                <a16:creationId xmlns:a16="http://schemas.microsoft.com/office/drawing/2014/main" id="{D422BE8B-952B-853E-B875-8968C57DD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2927"/>
            <a:ext cx="5969904" cy="961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작은 모델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seq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len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클수록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비중이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커지므로,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효과가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큼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0" lang="ko-KR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68BDD-FB39-EBA9-DF6C-6F6DCCA9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992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1B131-D242-A799-37FA-B46EC552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6CD4C-F20F-25BF-1147-32AEDF8C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C4594-C583-3898-2E58-E5CAB14A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2"/>
            <a:ext cx="11648089" cy="594774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FLOPs &amp;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효율성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(HFU vs. MFU)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[1] Floating Points Operations (FLOPs)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부동소수점 연산 횟수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얼마나 많은 계산을 했는가”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덧셈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→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FLOP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lang="en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FLOPs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늘린다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X: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원래 한 번의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+ backward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면 충분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O: B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ackward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중에 일부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계산을 다시 함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Example)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100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FLOPs, backward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200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FLOPs</a:t>
            </a:r>
          </a:p>
          <a:p>
            <a:pPr lvl="1">
              <a:lnSpc>
                <a:spcPct val="150000"/>
              </a:lnSpc>
            </a:pP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일부를 다시 계산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50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FLOPs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350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FLOPs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65425-C238-55A5-98B8-6D92E80FAFA5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B3DCEF-ADDD-785A-C2BA-5408E9D8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4755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D4AF1-BD74-51F4-F560-FD81AE18A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5417-49C6-3C0C-23A2-059713D4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FF683-08B2-28E2-BF64-9907CE092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61252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FLOPs &amp;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효율성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(HFU vs. MFU)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[2] </a:t>
            </a:r>
            <a:r>
              <a:rPr lang="en-US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Hardward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FLOPs Utilization (HFU)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요약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얼마나 바쁘게 일했는가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 보는 관점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공식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Total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FLOPs) / (GPU FLOPs)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ecomputation을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쓰면 실제 수행한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FLOPs가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늘어나니까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HFU는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상승</a:t>
            </a: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ko-KR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[3] Model FLOPs Utilization (MFU)</a:t>
            </a: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요약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입장에서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연산량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대비 효율을 보는 관점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공식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Forward + Backward</a:t>
            </a:r>
            <a:r>
              <a:rPr lang="en-US" altLang="ko-KR" sz="2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FLOPs) / (GPU FLOPs)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ecomputation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“필요 없는 추가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계산”이므로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MFU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더 낮음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73C22-DBE1-45CB-E15E-70820BAD9971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9C4A4D-91F0-EC51-3A6B-14F282D3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1636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DFD2D-7EE8-2B34-B121-437F6001A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4738A-153A-86B9-4AEF-216C68E8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54AABE-1657-FA44-0F72-16FE543E8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61252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FLOPs &amp;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효율성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(HFU vs. MFU)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 최대 성능: 1초에 1000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FLOPs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가능.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 1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step의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이론적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연산량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500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FLOPs</a:t>
            </a:r>
            <a:endParaRPr kumimoji="0" lang="ko-KR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ko-KR" altLang="ko-KR" sz="3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EDA23-A284-CBC3-E4BC-73A7C03406C5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D8B981-1A72-150E-32E6-B9E107F87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6" y="4049310"/>
            <a:ext cx="11760856" cy="152415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F24616-E401-FD88-7062-1F3CEBC4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9543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AC214-F5ED-199A-9597-533ADF52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5EF77-303F-677A-F390-D51F77095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A6D954-5EDB-1672-A274-43F0E057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61252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FLOPs &amp;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효율성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(HFU vs. MFU)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ecomputation은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GPU를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더 바쁘게 만들어서 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HFU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올라가지만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중복 계산이 많아져서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MFU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낮아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짐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벤치마크할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때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HFU만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보고 판단하면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안됨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ecomputation을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쓰면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GPU는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더 바쁘지만, 실제로는 중복 계산이 많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음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따라서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모델 학습 효율을 평가할 때는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MFU (필요 연산 대비 속도)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봐야 더 공정</a:t>
            </a:r>
            <a:endParaRPr kumimoji="0" lang="ko-KR" altLang="ko-KR" sz="20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7DA74-8E59-226D-FF63-D26923952725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4E8389-6C42-B758-DB1C-A9B9400A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9835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0C9EC-4C36-36D8-67C7-44BE8E227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1CD69-65A0-5EC8-1B48-C43EEF2A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73B12-2552-8A9B-4CEF-3FFD180BC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61252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Flash Attention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과의 관계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대부분의 LLM 훈련은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사용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FlashAttention은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자체적으로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시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score와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matrix를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recompute</a:t>
            </a: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FlashAttention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selective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내장한 형태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ko-KR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C4CBF-2A39-8660-62AA-22F68120B2E1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5F9A9-4195-9BBC-74E5-2AAA508F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9946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4E70B-1B16-1616-CA14-68D82FBEC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FFF6B-4F7B-B34D-6E5A-570128C7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FC769-83BD-3A1F-A373-B50234B0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61252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Trade-off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관계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ecomputation은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계산량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조금 늘리지만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장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 메모리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접근을 줄여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전체 학습 속도는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오히려 더 빨라질 수 있음</a:t>
            </a: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이유: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GPU에서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계산”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빠르고,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“메모리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접근”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느리기 때문.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Compute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&gt;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access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구조에서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recomputation이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오히려 효율적</a:t>
            </a:r>
            <a:endParaRPr kumimoji="0" lang="ko-KR" altLang="ko-KR" sz="20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58DA4-FE9D-847C-5B1B-2E4BC648952C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86B532-C59E-4772-34C9-CEEBC429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187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082EC-9B01-FFDA-F85D-7AAC26E3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4DD4F-5AB4-D0E0-4A2D-3FB2523D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Introduction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AFD9A-9857-B11A-5C46-C2B1E2881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6349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책의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 토대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Quick intro to theory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이론적 직관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어느 부분이 메모리를 많이 먹는지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 중 언제 메모리 피크가 오는지 등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Feedforward layer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hidden dim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때문에 메모리를 가장 많이 차지한다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Clear code implementations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교육용 단순 코드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Picotron</a:t>
            </a:r>
            <a:endParaRPr lang="en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프로덕션 코드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Nanotron</a:t>
            </a:r>
            <a:endParaRPr lang="en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Real benchmarks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단일 레시피는 없다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네트워크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인프라에 따라 다름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다양한 실험 결과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최대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512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제공 → 독자가 자기 환경과 비교 가능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CFCE67-9BA9-5B2C-D13B-204CE3B5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653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1C767-E41D-74A0-A557-26FFADFD2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97195-F7C7-DAB1-FA3C-2732D7EFE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0D7C5-0622-BFC0-A559-AFA2F47AB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84283"/>
            <a:ext cx="11648089" cy="56125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Trade-off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관계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C489B8-37C8-8309-A891-B30E7E7B34D6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7434E-9530-9933-DB1E-9B740C5C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3" y="2591203"/>
            <a:ext cx="11935641" cy="23297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D77B80-910D-2884-85CA-2A4AB2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8147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8F77E-92DD-8202-5BDF-5354854D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797BD-8233-5587-DB55-47782674A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2-4.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 Accumulation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9BE744-8752-C843-83BF-A3D97734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625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5476D-03BB-0315-E76A-5D2A10BE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63656-7C5B-FBF2-9DB5-0F46A3C9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 Accumulation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FED78-DD50-9CD7-F9EB-C14449FAE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612524"/>
          </a:xfrm>
        </p:spPr>
        <p:txBody>
          <a:bodyPr>
            <a:normAutofit/>
          </a:bodyPr>
          <a:lstStyle/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아이디어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“큰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batch를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한 번에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GPU에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못 올리니까,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여러 개의 작은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batch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)로 나눠서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차례대로 처리한 뒤,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batch의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gradient를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더해서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한 번에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update를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하는 방법”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가장 단순하면서도 효과적인 방법</a:t>
            </a:r>
            <a:endParaRPr kumimoji="0" lang="ko-KR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ko-KR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28D48-ADB5-564B-B6D5-5266B6864D34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691211-C4C9-662D-771B-E40587DE5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00" y="3584350"/>
            <a:ext cx="5704980" cy="765302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DE601E6-4CE4-D3C9-F5CF-87FDEF7F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197412"/>
              </p:ext>
            </p:extLst>
          </p:nvPr>
        </p:nvGraphicFramePr>
        <p:xfrm>
          <a:off x="1238038" y="4438989"/>
          <a:ext cx="9304166" cy="2204992"/>
        </p:xfrm>
        <a:graphic>
          <a:graphicData uri="http://schemas.openxmlformats.org/drawingml/2006/table">
            <a:tbl>
              <a:tblPr/>
              <a:tblGrid>
                <a:gridCol w="3602009">
                  <a:extLst>
                    <a:ext uri="{9D8B030D-6E8A-4147-A177-3AD203B41FA5}">
                      <a16:colId xmlns:a16="http://schemas.microsoft.com/office/drawing/2014/main" val="2571004851"/>
                    </a:ext>
                  </a:extLst>
                </a:gridCol>
                <a:gridCol w="5702157">
                  <a:extLst>
                    <a:ext uri="{9D8B030D-6E8A-4147-A177-3AD203B41FA5}">
                      <a16:colId xmlns:a16="http://schemas.microsoft.com/office/drawing/2014/main" val="1161769508"/>
                    </a:ext>
                  </a:extLst>
                </a:gridCol>
              </a:tblGrid>
              <a:tr h="5512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용어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의미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267312"/>
                  </a:ext>
                </a:extLst>
              </a:tr>
              <a:tr h="551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800" b="1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 size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 번의 </a:t>
                      </a:r>
                      <a:r>
                        <a:rPr lang="en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forward/backward</a:t>
                      </a:r>
                      <a:r>
                        <a:rPr lang="ko-KR" altLang="en-US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 처리하는 샘플 수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5175"/>
                  </a:ext>
                </a:extLst>
              </a:tr>
              <a:tr h="551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800" b="1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 accumulation steps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몇 번의 </a:t>
                      </a:r>
                      <a:r>
                        <a:rPr lang="en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micro-batch</a:t>
                      </a:r>
                      <a:r>
                        <a:rPr lang="ko-KR" altLang="en-US" sz="18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누적할지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879720"/>
                  </a:ext>
                </a:extLst>
              </a:tr>
              <a:tr h="551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800" b="1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global batch size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 </a:t>
                      </a:r>
                      <a:r>
                        <a:rPr lang="ko-KR" altLang="en-US" sz="18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 번에 실제로 반영되는 전체 샘플 수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173414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FAF76F-DE01-64DB-85CB-F69E0E33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8301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83224-C01B-6288-AD5F-6EDC46BF7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A46CE-6E69-2A55-EDF1-FB79861C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 Accumulation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827344-FC8D-86B6-74F7-114DA80C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612524"/>
          </a:xfrm>
        </p:spPr>
        <p:txBody>
          <a:bodyPr>
            <a:normAutofit/>
          </a:bodyPr>
          <a:lstStyle/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Memory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절약 효과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메모리는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batch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크기에 비례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linear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이때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accumulation은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“한 번에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하나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micro-batch만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메모리에 올리고 처리”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한 번에 저장할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activation은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작고,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이전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batch의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것은 바로 비</a:t>
            </a:r>
            <a:r>
              <a:rPr kumimoji="0" lang="ko-KR" altLang="en-US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움</a:t>
            </a: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319B8-F669-CF3E-0647-8976FD8D1849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76BA74-104F-F84A-8E3D-5489472EF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100"/>
            <a:ext cx="65" cy="533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9CE429-6217-1BB6-B87A-33F73BF6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9698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80CC-7CD7-7213-11EB-AF907055F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288B-0554-A0EC-4610-021B8E19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 Accumulation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A537C-E3A5-95D4-C0D2-040D6E809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612524"/>
          </a:xfrm>
        </p:spPr>
        <p:txBody>
          <a:bodyPr>
            <a:normAutofit/>
          </a:bodyPr>
          <a:lstStyle/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단점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Slow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ptimizer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step에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(F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orward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ackward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여러 번 수행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해야 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즉, 연산 횟수는 그대로인데 순차 실행 → 시간이 더 걸림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PU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utilization이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낮아질 수도 있음</a:t>
            </a: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 + Gradient Accumulation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사실,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간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(F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orward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B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ackward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서로 독립적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따라서 이걸 여러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GPU에서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병렬 처리할 수 있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endParaRPr kumimoji="0" lang="ko-KR" altLang="ko-KR" sz="2000" b="1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9B2E2-43EA-ABA4-6C9E-407DD589CE40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35D1C5A-F294-D0EC-D472-322965CF0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100"/>
            <a:ext cx="65" cy="533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8344E-22B1-9740-6FE6-0CC7D428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9040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DCFE-5CE5-C661-344D-196A004A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ADD05-C44B-2432-6424-2E6E9720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 Accumulation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4D4F5-EB6B-62DF-441B-67428D62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5612524"/>
          </a:xfrm>
        </p:spPr>
        <p:txBody>
          <a:bodyPr>
            <a:normAutofit/>
          </a:bodyPr>
          <a:lstStyle/>
          <a:p>
            <a:pPr marL="0" lvl="0" indent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8B791-0BFE-8456-98C5-AF021BEC6D36}"/>
              </a:ext>
            </a:extLst>
          </p:cNvPr>
          <p:cNvSpPr txBox="1"/>
          <p:nvPr/>
        </p:nvSpPr>
        <p:spPr>
          <a:xfrm>
            <a:off x="8113986" y="7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First Steps: Training on One 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C177867-58C4-9EE8-3879-DF3754C39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100"/>
            <a:ext cx="65" cy="533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3BD230-C9A1-C3A2-FB34-95AC7B29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4" y="2243272"/>
            <a:ext cx="5599332" cy="3006645"/>
          </a:xfrm>
          <a:prstGeom prst="rect">
            <a:avLst/>
          </a:prstGeom>
        </p:spPr>
      </p:pic>
      <p:pic>
        <p:nvPicPr>
          <p:cNvPr id="47106" name="Picture 2">
            <a:extLst>
              <a:ext uri="{FF2B5EF4-FFF2-40B4-BE49-F238E27FC236}">
                <a16:creationId xmlns:a16="http://schemas.microsoft.com/office/drawing/2014/main" id="{F0CBD8C9-604B-8650-C671-E267D1FB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646" y="1573869"/>
            <a:ext cx="5281969" cy="371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847DB7-0A7B-0488-AC58-4E7A73FDBD05}"/>
              </a:ext>
            </a:extLst>
          </p:cNvPr>
          <p:cNvSpPr txBox="1"/>
          <p:nvPr/>
        </p:nvSpPr>
        <p:spPr>
          <a:xfrm>
            <a:off x="-86899" y="5294339"/>
            <a:ext cx="12384186" cy="133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Using </a:t>
            </a:r>
            <a:r>
              <a:rPr lang="en" altLang="ko-KR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 accumulation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means 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we need to keep </a:t>
            </a:r>
            <a:r>
              <a:rPr lang="en" altLang="ko-KR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buffers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where we </a:t>
            </a:r>
            <a:r>
              <a:rPr lang="en" altLang="ko-KR" sz="2000" b="1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accumulate gradients that persist</a:t>
            </a:r>
            <a:r>
              <a:rPr lang="en" altLang="ko-KR" dirty="0"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throughout a training step, whereas </a:t>
            </a:r>
            <a:r>
              <a:rPr lang="en" altLang="ko-KR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without gradient accumulation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in the backward pass gradients </a:t>
            </a:r>
          </a:p>
          <a:p>
            <a:pPr algn="ctr">
              <a:lnSpc>
                <a:spcPct val="150000"/>
              </a:lnSpc>
            </a:pP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are </a:t>
            </a:r>
            <a:r>
              <a:rPr lang="en" altLang="ko-KR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computed while freeing the activation memory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which means </a:t>
            </a:r>
            <a:r>
              <a:rPr lang="en" altLang="ko-KR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lower peak memory use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C792F3-0180-AA70-635A-5C34A4B5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066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668BB-D87C-778F-1727-4D8D67F29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274DE-F92F-A789-1159-CCF3CA790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06565"/>
            <a:ext cx="12192000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8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3. Data Parallelism</a:t>
            </a:r>
            <a:endParaRPr kumimoji="1" lang="ko-KR" altLang="en-US" sz="8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D49F5E-ACAC-EFAB-B663-904455C7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4165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9468-5417-3255-BB69-1A2352874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F17B6-525B-4D36-DB7E-2048AC764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3-1.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D6F677-1654-F9B7-5E77-6655B713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8258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7394-2BD3-9A2A-A4A5-B21457B3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F4A3B-20E1-C86D-867F-660809E1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D70FB69-C000-05B9-0C02-0891A8D0E04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개념</a:t>
            </a:r>
            <a:endParaRPr kumimoji="0" lang="en-US" altLang="ko-KR" sz="24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개념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한 모델을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여러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GPU에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복제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해서,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서로 다른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동시에 처리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GPU1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atch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GPU2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atch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수행 방법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독립적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수행한 뒤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2) G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radient를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평균 내어(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모델을 동기화</a:t>
            </a:r>
            <a:endParaRPr kumimoji="0" lang="en-US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ko-KR" altLang="ko-KR" sz="200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6CEB8-DBFF-2185-093F-E2051093D4C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F0FDBA-28BD-B4D3-67BE-242C0F3E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9752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65AE-2BEF-44C8-B66D-ED353F089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BCC60-675C-7513-823E-E3BF88C8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338E1-4DC3-3D8A-52C6-3BD091AFE323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AB45522-F7F4-F7C0-0080-496CA317EAEB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endParaRPr kumimoji="0" lang="en-US" altLang="ko-KR" sz="24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유의점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GPU마다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다른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mini-batch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학습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당연히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radient가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다르게 계산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됨</a:t>
            </a: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All-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Reduce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연산을 사용해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GPU의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gradient를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평균</a:t>
            </a: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계산한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gradient를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전부 합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침 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나누어 평균</a:t>
            </a:r>
            <a:endParaRPr kumimoji="0" lang="en-US" altLang="ko-KR" sz="18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이에 따라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같은 평균 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gradient를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공유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→ 모델 파라미터 동기화</a:t>
            </a:r>
            <a:endParaRPr kumimoji="0" lang="en-US" altLang="ko-KR" sz="18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ko-KR" sz="18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ko-KR" altLang="ko-KR" sz="18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3B9CF8-3398-2F1A-1D8E-57913FF0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782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298B-E351-2179-E44D-62D8C911F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21CEB-4C1A-B7CE-1D96-482AB30E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Introduction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975D7-EF67-B79F-A097-DAEDC343D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2159503" cy="591165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[Overview]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책에서 다루는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기술들은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아래 세 가지 핵심 문제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해결하기 위한 것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Memory usage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번의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step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메모리에 안 들어가면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 자체가 불가능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Ex)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size, model size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너무 크면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OOM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발생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Compute efficiency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가능한 한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집중하도록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전송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idle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등으로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낭비되는 시간을 줄여야 함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Ex)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바쁘게 행렬 곱만 하고 있으면 최고 효율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 대기 시간은 낭비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Communication overhead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쓸 때 필연적으로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간 통신이 필요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통신 중에는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idle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상태 → 성능 낭비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intra-node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빠른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NVLink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inter-node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느린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InfiniBand)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 효율을 최대로 활용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Overlap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있도록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BFE83-DC73-A9D1-F40C-55CB6C75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4060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5836C-ED64-F718-5C53-C42B2336E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A0CB5-6191-DE2D-AC19-E04CB2CA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9D7BD-35C9-4E6F-C7A5-775AE391970B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362E1C-D8FE-DA4C-1878-237785EA862E}"/>
              </a:ext>
            </a:extLst>
          </p:cNvPr>
          <p:cNvSpPr txBox="1">
            <a:spLocks/>
          </p:cNvSpPr>
          <p:nvPr/>
        </p:nvSpPr>
        <p:spPr>
          <a:xfrm>
            <a:off x="281150" y="1598752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endParaRPr kumimoji="0" lang="en-US" altLang="ko-KR" sz="24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0182" name="Picture 6" descr="GPU 분산 학습 기법: All-Reduce">
            <a:extLst>
              <a:ext uri="{FF2B5EF4-FFF2-40B4-BE49-F238E27FC236}">
                <a16:creationId xmlns:a16="http://schemas.microsoft.com/office/drawing/2014/main" id="{53DCB0E0-B1C5-070A-26F2-071C7CEC8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6" y="2426259"/>
            <a:ext cx="4364428" cy="21322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28867F-8C7D-BC0A-D1B3-B8D00D98A1D0}"/>
              </a:ext>
            </a:extLst>
          </p:cNvPr>
          <p:cNvSpPr txBox="1"/>
          <p:nvPr/>
        </p:nvSpPr>
        <p:spPr>
          <a:xfrm>
            <a:off x="5225449" y="3492361"/>
            <a:ext cx="6100010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모든 노드(GPU)의 값을 더한 뒤,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 결과를 모든 노드에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다시 나눠주는 통신 방식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10ABE-42FC-0D6A-B570-3CEA5CFB94C7}"/>
              </a:ext>
            </a:extLst>
          </p:cNvPr>
          <p:cNvSpPr txBox="1"/>
          <p:nvPr/>
        </p:nvSpPr>
        <p:spPr>
          <a:xfrm>
            <a:off x="130412" y="6537839"/>
            <a:ext cx="8860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https</a:t>
            </a:r>
            <a:r>
              <a:rPr lang="ko-KR" altLang="en-US" sz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://</a:t>
            </a:r>
            <a:r>
              <a:rPr lang="ko-KR" altLang="en-US" sz="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www.google.com</a:t>
            </a:r>
            <a:r>
              <a:rPr lang="ko-KR" altLang="en-US" sz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url?sa</a:t>
            </a:r>
            <a:r>
              <a:rPr lang="ko-KR" altLang="en-US" sz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i&amp;url</a:t>
            </a:r>
            <a:r>
              <a:rPr lang="ko-KR" altLang="en-US" sz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=https%3A%2F%2Fbrunch.co.kr%2F%40chris-song%2F96&amp;psig=AOvVaw2vKwpdvLBlRL-RhjrOF_qh&amp;ust=1759666950917000&amp;source=</a:t>
            </a:r>
            <a:r>
              <a:rPr lang="ko-KR" altLang="en-US" sz="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images&amp;cd</a:t>
            </a:r>
            <a:r>
              <a:rPr lang="ko-KR" altLang="en-US" sz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vfe&amp;opi</a:t>
            </a:r>
            <a:r>
              <a:rPr lang="ko-KR" altLang="en-US" sz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=89978449&amp;ved=0CBUQjRxqFwoTCLjA763EipADFQAAAAAdAAAAABAE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AD8075-3381-0D84-E29C-A7EB0558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80" y="4924394"/>
            <a:ext cx="8706440" cy="1434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D4D2ED-00EC-2684-89CA-D48F65649766}"/>
              </a:ext>
            </a:extLst>
          </p:cNvPr>
          <p:cNvSpPr txBox="1"/>
          <p:nvPr/>
        </p:nvSpPr>
        <p:spPr>
          <a:xfrm>
            <a:off x="7359848" y="6368495"/>
            <a:ext cx="35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여기서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0,1,2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index 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CE4CD3-A937-DDD3-B502-49858852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1101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7D4D9-2DA2-8BC3-A901-E8FD5484B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4FF10-5AC4-2749-FE22-0CBE2633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4AFB0-124E-038D-8451-456A85927838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346F37-3E2A-920E-0240-D3F255FDA01B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Naïve DP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한계</a:t>
            </a:r>
            <a:endParaRPr kumimoji="0" lang="en-US" altLang="ko-KR" sz="2400" b="1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가장 단순한 구현</a:t>
            </a: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1)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모든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backward를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완료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radient를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Step 3) O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ptimizer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step</a:t>
            </a: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위의 문제점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ackward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끝나고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통신(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)을 기다리는 동안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GPU들이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idle</a:t>
            </a: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→ 즉, 계산과 통신 이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직렬적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sequential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)”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수행되는 게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비효율적</a:t>
            </a:r>
            <a:endParaRPr kumimoji="0" lang="en-US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ko-KR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ko-KR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ko-KR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B76CB4-0A81-1948-5263-FA54F1028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179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9825B-EE72-123E-504A-C9579F9A0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F22F5-3906-93BA-42CF-569FECEB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77BB2-A0A2-A2E7-2BFD-26153F3B27C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8CA1941-94DF-7664-80AD-CFF5CD3054B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Naïve DP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해결책</a:t>
            </a:r>
            <a:endParaRPr lang="en-US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latinLnBrk="0">
              <a:lnSpc>
                <a:spcPct val="150000"/>
              </a:lnSpc>
              <a:buNone/>
            </a:pP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통신과 계산을 겹치기 (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Overlap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150000"/>
              </a:lnSpc>
            </a:pP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ackward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중간중간에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partial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생기면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그때마다 바로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all-reduce를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시작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즉,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계산(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Compute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ko-KR" altLang="en-US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-US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동기화(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Communication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동시에 진행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ko-KR" altLang="ko-KR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ko-KR" altLang="ko-KR" sz="2000" u="none" strike="noStrike" cap="none" normalizeH="0" baseline="0" dirty="0">
              <a:ln>
                <a:noFill/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48692-C49D-104A-7DA9-86496795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90" y="4134124"/>
            <a:ext cx="8931525" cy="25643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7224DF-AA95-BBCF-CB30-6945514B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3979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16DF-E6D6-47AF-10AD-C55E64DF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92630-8F1F-2BD3-E88E-63B81ED9F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43200"/>
            <a:ext cx="12191999" cy="3360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3-2. DP vs. DDP</a:t>
            </a:r>
            <a:endParaRPr lang="en" altLang="ko-KR" sz="4400" b="1" cap="all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0587F7-0C25-E1BE-3A47-0CF6C2D5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24076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2A35-8B43-387E-1B98-B9E35F5E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865D3-68BF-98AD-AE30-6CA6B194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DP vs. DDP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15A39-87D4-C98B-0365-5923894DF97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AC96E1-CF89-939E-7198-6C145144B50F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DDP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“모델의 파라미터를 여러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동시에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학습”하기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차이점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 (Data Parallel)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프로세스</a:t>
            </a:r>
            <a:r>
              <a:rPr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process)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안에서 여러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내부적으로는 싱글 스레드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장비 구조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메인 프로세스</a:t>
            </a:r>
            <a:r>
              <a:rPr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0)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있음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Forward/Backward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0</a:t>
            </a:r>
            <a:r>
              <a:rPr lang="ko-KR" altLang="en-US" sz="1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모아서 평균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0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</a:t>
            </a:r>
            <a:r>
              <a:rPr lang="ko-KR" altLang="en-US" sz="1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업데이트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뒤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다시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다른 </a:t>
            </a: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broadcast</a:t>
            </a:r>
            <a:endParaRPr lang="en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0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모이므로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0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I/O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및 연산 부담이 큼</a:t>
            </a:r>
            <a:endParaRPr lang="en-US" altLang="ko-KR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멀티 노드 불가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머신 내 여러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사용 가능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비효율적 메모리 복제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모델이 각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새로 복사됨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C92D899-0072-B7EB-DDCA-D2DFA728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6074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0D755-03D4-C32D-7B17-3C5CD7F5B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864E8-0F15-17AA-622A-01A743F8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DP vs. DDP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4F0EE-C33C-8AA5-2148-0C2A28EF0D71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15D9237-2008-6915-56DE-2B35266019E6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 DDP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란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“모델의 파라미터를 여러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동시에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학습”하기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차이점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 D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 (Distributed Data Parallel)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독립된 프로세스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(=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각자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Python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프로세스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독립된 모델 복제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).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프로세스는 자기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데이터를 가지고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Forward/Backward.</a:t>
            </a: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Backward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NCCL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collective all-reduce)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자동 평균화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동시에 동일한 업데이트를 적용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0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병목 없음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—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통신을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분산 처리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멀티 노드 지원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클러스터 간 통신도 가능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 속도와 효율이 우수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사용도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 적음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3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D1CBD3-DA65-5875-8152-95747530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6581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BE712-97FE-8BA0-E8BF-B1A2D919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349C8-3B24-106B-437B-7552DCCB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DP vs. DDP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B68FA-50C2-57F0-7AA6-7B30846CB93D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27DCD11-7C4D-E71A-0BBB-FB5E4F00FB40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내용 개체 틀 3">
            <a:extLst>
              <a:ext uri="{FF2B5EF4-FFF2-40B4-BE49-F238E27FC236}">
                <a16:creationId xmlns:a16="http://schemas.microsoft.com/office/drawing/2014/main" id="{5DD4CE86-D638-8A8A-9D69-9BDD62A6E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738990"/>
              </p:ext>
            </p:extLst>
          </p:nvPr>
        </p:nvGraphicFramePr>
        <p:xfrm>
          <a:off x="776554" y="2500270"/>
          <a:ext cx="10843517" cy="3335449"/>
        </p:xfrm>
        <a:graphic>
          <a:graphicData uri="http://schemas.openxmlformats.org/drawingml/2006/table">
            <a:tbl>
              <a:tblPr/>
              <a:tblGrid>
                <a:gridCol w="2070351">
                  <a:extLst>
                    <a:ext uri="{9D8B030D-6E8A-4147-A177-3AD203B41FA5}">
                      <a16:colId xmlns:a16="http://schemas.microsoft.com/office/drawing/2014/main" val="1351451378"/>
                    </a:ext>
                  </a:extLst>
                </a:gridCol>
                <a:gridCol w="4170344">
                  <a:extLst>
                    <a:ext uri="{9D8B030D-6E8A-4147-A177-3AD203B41FA5}">
                      <a16:colId xmlns:a16="http://schemas.microsoft.com/office/drawing/2014/main" val="3039763560"/>
                    </a:ext>
                  </a:extLst>
                </a:gridCol>
                <a:gridCol w="4602822">
                  <a:extLst>
                    <a:ext uri="{9D8B030D-6E8A-4147-A177-3AD203B41FA5}">
                      <a16:colId xmlns:a16="http://schemas.microsoft.com/office/drawing/2014/main" val="3601055350"/>
                    </a:ext>
                  </a:extLst>
                </a:gridCol>
              </a:tblGrid>
              <a:tr h="4752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DP (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DataParallel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DDP (</a:t>
                      </a: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DistributedDataParallel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912729"/>
                  </a:ext>
                </a:extLst>
              </a:tr>
              <a:tr h="4752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프로세스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프로세스</a:t>
                      </a:r>
                      <a:r>
                        <a:rPr lang="en-US" altLang="ko-KR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여러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스레드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당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프로세스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338471"/>
                  </a:ext>
                </a:extLst>
              </a:tr>
              <a:tr h="4752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GPU0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으로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모아서 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update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All-reduce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모든 </a:t>
                      </a: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동등하게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290992"/>
                  </a:ext>
                </a:extLst>
              </a:tr>
              <a:tr h="4752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확장성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단일 머신 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멀티 노드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클러스터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464361"/>
                  </a:ext>
                </a:extLst>
              </a:tr>
              <a:tr h="4752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GPU0</a:t>
                      </a:r>
                      <a:r>
                        <a:rPr lang="ko-KR" altLang="en-US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집중됨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 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분산 통신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97960"/>
                  </a:ext>
                </a:extLst>
              </a:tr>
              <a:tr h="483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권장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구버전</a:t>
                      </a:r>
                      <a:r>
                        <a:rPr lang="en-US" altLang="ko-KR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테스트용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PyTorch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공식 권장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588769"/>
                  </a:ext>
                </a:extLst>
              </a:tr>
              <a:tr h="4752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nn.DataParallel(model)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nn.parallel.DistributedDataParallel</a:t>
                      </a:r>
                      <a:r>
                        <a:rPr lang="en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(model)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14090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AFE06-4454-7D5F-6B03-B74BE3F1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4148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B5598-1EA1-F97B-FBA9-CF8AAE3B2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CA4D2-3C72-2299-457C-46C02BC8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43200"/>
            <a:ext cx="12191999" cy="3360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3-3. Three Optimization Steps</a:t>
            </a:r>
            <a:endParaRPr lang="en" altLang="ko-KR" sz="4400" b="1" cap="all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C7E551-3A68-F1CE-A19A-D17DEAA71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5803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EB7E0-F6B3-BBCF-8DB5-15E1FE79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1C51D-2008-5C78-A2E7-8BFACA93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Three Optimization Steps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66BD0-29FB-D62F-D349-2413C99DCAAB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C89280E-6726-B30B-7061-AC2F898E1F39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lang="ko-KR" altLang="ko-KR" sz="24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Parallelism의</a:t>
            </a:r>
            <a:r>
              <a:rPr lang="ko-KR" altLang="ko-KR" sz="24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3가지 최적화</a:t>
            </a:r>
            <a:endParaRPr lang="en-US" altLang="ko-KR" sz="24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“계산(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)과 통신(All-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Reduce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을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겹치고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작은 통신을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묶고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불필요한 통신은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생략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구체적인 세 단계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A) First Optimization: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Overlap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Gradient Synchronization with Backward Pass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Second Optimization: 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Bucketing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gradients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C) Third Optimization: 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Interplay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with gradient accumulation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9404F2-D054-38C0-B91E-7B398B0B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5104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F3175-7827-2319-6867-0A734F4B4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CFD3D-45D3-2759-7634-CF2BA05B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Three Optimization Steps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1E659D-2CFF-D0BF-547D-099BF5488F8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E6987C5-9B5E-4D77-219E-A9311410A068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First Optimization: Overlap Gradient Synchronization with Backward Pass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Naïve DP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문제점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ackward가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전부 끝난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뒤에야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all-reduce를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실행</a:t>
            </a:r>
            <a:r>
              <a:rPr lang="ko-KR" altLang="en-US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통신 중에는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idle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상태</a:t>
            </a: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별로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gradient가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계산되는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즉시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바로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all-reduce를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시작.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즉,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(계산)과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(통신)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동시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수행.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효과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전체 학습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속도 향상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이유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(B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ackward와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통신이 겹치므로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쉬는 시간 거의 없음</a:t>
            </a:r>
            <a:r>
              <a:rPr lang="ko-KR" altLang="en-US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대기 시간 ↓</a:t>
            </a: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2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E2BAF8-A0EE-5B1C-728C-4390A494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53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D63F7-8A6E-6094-96E5-096DA58D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1A9F4-2E9D-8BC3-A54F-909CBCD6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Introduction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22D8F-CD91-BDF2-3621-7DE1C48E4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0" y="1608083"/>
            <a:ext cx="11648089" cy="622212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Trade-off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많은 기법들이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계산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사이에서 하나를 희생해 다른 것을 개선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Ex) </a:t>
            </a:r>
            <a:r>
              <a:rPr lang="en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Recomputation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중간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저장하지 않고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필요할 때 다시 계산 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절약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계산량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증가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Ex) </a:t>
            </a:r>
            <a:r>
              <a:rPr lang="en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 Parallelism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텐서를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쪼개 여러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동시에 계산 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→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 향상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통신량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증가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정답은 절대 하나가 아니다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인프라 환경에 따라 최적의 균형을 찾는 것이 핵심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LLM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학습의 병목은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계산 효율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비용</a:t>
            </a:r>
            <a:r>
              <a:rPr lang="ko-KR" altLang="en-US" sz="2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 가지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병렬화 및 최적화 기법은 결국 이 세 축 사이에서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trade-off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조절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하는 것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933905-E704-607B-119D-9AAD2CA3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7026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4C03E-DEAD-9F9E-55DC-42F3DE86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665B-AA0E-B112-EE6D-A12AD122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Three Optimization Steps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A41DA-9543-AFBE-CBC3-8674834BBBAD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7C2A2D-FDFF-A8C0-2E69-E345F402A14C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First Optimization: Overlap Gradient Synchronization with Backward Pass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5087F9-EC98-8066-5EF0-7AC30FF4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21" y="5052339"/>
            <a:ext cx="9508037" cy="16755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764700-9E1B-D40F-6275-4CA783B6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80" y="2493045"/>
            <a:ext cx="9499096" cy="1565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042ADF78-DE26-EF9D-6CA3-21926BA661ED}"/>
              </a:ext>
            </a:extLst>
          </p:cNvPr>
          <p:cNvSpPr/>
          <p:nvPr/>
        </p:nvSpPr>
        <p:spPr>
          <a:xfrm>
            <a:off x="1176275" y="4206483"/>
            <a:ext cx="522514" cy="70628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06B6C64-5ACA-FE6F-1252-A7938EDAF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091" y="4155493"/>
            <a:ext cx="8616461" cy="78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kumimoji="0" lang="ko-KR" altLang="ko-KR" sz="16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ackward가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오른쪽(마지막 </a:t>
            </a:r>
            <a:r>
              <a:rPr kumimoji="0" lang="en-US" altLang="ko-KR" sz="16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ko-KR" altLang="ko-KR" sz="16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시작되자마자, 그 </a:t>
            </a:r>
            <a:r>
              <a:rPr kumimoji="0" lang="en-US" altLang="ko-KR" sz="16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0" lang="ko-KR" altLang="ko-KR" sz="16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gradient를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즉시 </a:t>
            </a:r>
            <a:r>
              <a:rPr kumimoji="0" lang="ko-KR" altLang="ko-KR" sz="1600" u="none" strike="noStrike" cap="none" normalizeH="0" baseline="0" dirty="0" err="1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시작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u="none" strike="noStrike" cap="none" normalizeH="0" baseline="0" dirty="0">
                <a:ln>
                  <a:noFill/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0" lang="ko-KR" altLang="ko-KR" sz="16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GPU는</a:t>
            </a:r>
            <a:r>
              <a:rPr kumimoji="0" lang="ko-KR" altLang="ko-KR" sz="1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계속 계산을 하면서 동시에 통신도 수행</a:t>
            </a:r>
            <a:r>
              <a:rPr kumimoji="0" lang="en-US" altLang="ko-KR" sz="1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0" lang="ko-KR" altLang="ko-KR" sz="16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6F2DC1-477D-5449-B537-CC059D26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676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4DF2-97B9-C1E2-3533-5237E49D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B87BF-139A-0837-C5FA-195B07D6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Three Optimization Steps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B7F1F-3FD6-21FD-61B7-B771FE4B8D08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87933E7-CEF1-28CA-2EBB-C80513730462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Second Optimization: Bucketing gradients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Naïve DP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문제점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파라미터가 수억 개라면,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tensor도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수십만 개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작은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텐서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단위로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all-reduce를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반복하면 →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오버헤드 폭발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여러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gradient를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묶어서 하나의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큰 버킷(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bucket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만</a:t>
            </a:r>
            <a:r>
              <a:rPr lang="ko-KR" altLang="en-US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들고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버킷 단위로 한 번의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수행</a:t>
            </a: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“작은 택배 여러 번 보내지 말고 큰 상자 몇 개로 묶어서 보내자.”</a:t>
            </a: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효과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효율 증가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작은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텐서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단위의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호출 횟수 ↓</a:t>
            </a: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간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네트워크 트래픽 감소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90C8E6-6165-F00D-6124-92FEBCE0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638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FBA40-4253-56EF-1D6E-32BD934F4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33FB9-6E1F-82DB-B856-493F8A48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Three Optimization Steps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18AC7-99A4-3D89-1A03-9048C1E3215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0CA346E-8667-E14B-9750-3AADBB451C64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Second Optimization: Bucketing gradients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1C2150-B1A3-240B-C364-D7A9494AF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21" y="2352252"/>
            <a:ext cx="9508037" cy="1675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93AFFFBD-4493-0CE0-074A-B4CA8CA5A379}"/>
              </a:ext>
            </a:extLst>
          </p:cNvPr>
          <p:cNvSpPr/>
          <p:nvPr/>
        </p:nvSpPr>
        <p:spPr>
          <a:xfrm>
            <a:off x="1129622" y="4183207"/>
            <a:ext cx="522514" cy="53816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795DC1-92EC-6B64-3C40-D269AA18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21" y="4876773"/>
            <a:ext cx="9416144" cy="1810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774C4808-BF99-2EF2-49A3-E36208BC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0768" y="4183207"/>
            <a:ext cx="2289409" cy="41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Bucket</a:t>
            </a: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묶어서 처리</a:t>
            </a:r>
            <a:endParaRPr kumimoji="0" lang="ko-KR" altLang="ko-KR" sz="1600" b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7D35AB-74EF-7079-D5FF-6EB14936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4220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51249-D1F2-F226-E817-36ACCA04F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20D61-3D2A-2A24-E059-14F17600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Three Optimization Steps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CAC61-8D02-A3F2-C622-43389FB9CC6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A81269F-5229-8080-AF0E-F932661F66AB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Third Optimization:  Interplay with gradient accumulation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Naïve DP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문제점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(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 </a:t>
            </a:r>
            <a:r>
              <a:rPr lang="en-US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…)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micro-batch마다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backward가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여러 번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일어남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aive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구현은 매번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all-reduce를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호출 →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불필요한 중복 통신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발생</a:t>
            </a: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사이에서는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sync를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잠시 꺼두기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마지막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직전)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에만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한 번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수행.</a:t>
            </a: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효과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불필요한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제거 →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부하 ↓</a:t>
            </a: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accumulation의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본래 의도(큰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효과)는 유지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8FBF83-9347-F9AF-6541-6CAC8EA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7450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4E02-622D-E319-8202-DDB108E7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140D4-DF38-97E1-27CB-C3E9E02A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3-3.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Three Optimization Steps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9A602-2BFD-73FC-62C0-D3E93A8F6FC5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BF43D89-7E3A-C5A3-27C7-A8686B798420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A--C) Summary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9739F1-8957-EEC5-9EEF-662FA7B4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1" y="2289391"/>
            <a:ext cx="11687644" cy="210054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0918068-37AD-4700-E875-20AD2CABF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98" y="4568609"/>
            <a:ext cx="5897768" cy="188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Parallelism의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효율을 극대화하려면,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backward와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통신을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겹치고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(2) 작은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gradient를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묶어서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전송하고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(3) </a:t>
            </a:r>
            <a:r>
              <a:rPr kumimoji="0" lang="ko-KR" altLang="ko-KR" sz="20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accumulation</a:t>
            </a:r>
            <a:r>
              <a:rPr kumimoji="0" lang="ko-KR" altLang="ko-KR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중간엔 통신을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생략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no_sync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373A2E-25B0-A6EB-D13B-AF4C50A1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50841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6CE3-1AAA-F31F-9EC5-A6E62DF18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79E59-DAD1-630D-04FC-FF68DAB87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43200"/>
            <a:ext cx="12191999" cy="3360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3-4. Revisiting Global Batch Size</a:t>
            </a:r>
            <a:endParaRPr lang="en" altLang="ko-KR" sz="4400" b="1" cap="all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7E13DA-CEDF-4048-B876-D2CFAE29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59802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2BF56-4994-E215-1196-8355CD338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4A9FC-4595-F1C8-B4A0-9870B92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Revisiting Global Batch Size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9B5EE-58FC-EB10-3D74-DE6DFD37498E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2644A23-FC18-BBF4-ED2A-876B6B1D9DA4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 Batch Size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Accumulation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합친 “최종적인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size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확장 공식”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병렬적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으로(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batch-wise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처리할 수 있는 GPU 수와, 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순차적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으로(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accumulate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처리할 수 있는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수를 곱하</a:t>
            </a:r>
            <a:r>
              <a:rPr lang="ko-KR" altLang="en-US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</a:t>
            </a: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EC8B45-4BD0-9FC4-B55C-863647B5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2" y="3708828"/>
            <a:ext cx="4816150" cy="5271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7BEF2F-EF0F-DADE-93EA-94E47F63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0" y="4236014"/>
            <a:ext cx="6529000" cy="241901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42B9BE-D9AE-34DB-2218-D4BD1126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339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C804-DF9A-BFB5-1194-5453A0A43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E5E35-2D97-0576-28A0-690BBF4B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Revisiting Global Batch Size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83516-FFE1-DFD2-25E9-CDDB41847763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952D13-1793-2D76-323A-6FA421DDA024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Accumulation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관계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Accumulation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순차적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sequential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기법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메모리가 부족할 때, 작은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batch를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여러 번 반복해서 누적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속도는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느려짐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(순차적으로 돌아가기 때문)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병렬적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기법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러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동시에 각기 다른 데이터 샘플을 학습.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속도는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빨라짐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(병렬 수행).</a:t>
            </a: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4E8C85-638C-2ED4-6D5A-CCE61EB9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168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F7CF1-FB18-3A69-BC4F-F0AC5011F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266E7-FED0-D232-CC9F-3A731E47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3-4.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Revisiting Global Batch Size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7F5D5-E479-C240-C747-9E36B8BFCCE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36917-40CA-1429-8B9B-92AE4FAEB262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r>
              <a:rPr lang="en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Accumulation</a:t>
            </a:r>
            <a:r>
              <a:rPr lang="ko-KR" altLang="en-US" sz="24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관계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둘 다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size를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늘릴 수 있는 방법이지만,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“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속도 향상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(병렬화)”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유리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Accumulation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“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절약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”에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유리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현실에서의 사용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1)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먼저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가능한 한 많은 GPU(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사용해 병렬 처리 확장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그래도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batch가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부족하거나 GPU 메모리가 부족하면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accumulation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추가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3C60E9-B032-5761-D072-CB13EEA6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81" y="2286372"/>
            <a:ext cx="5287902" cy="181909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CC38F6-CF78-4047-2B6E-997F9B2A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87471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99766-3B45-ACE9-DDA6-02431F35A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CAF846-D2F0-95F5-552A-1FC67B6A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43200"/>
            <a:ext cx="12191999" cy="3360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3-5. Our Journey Up to Now</a:t>
            </a:r>
            <a:endParaRPr lang="en" altLang="ko-KR" sz="4400" b="1" cap="all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6918CC-CD3A-4585-5D1D-759039F4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002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16DF7-E62F-5FEE-7A29-E55AD5C0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BD228-9A81-8441-3714-D25580C1F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2606565"/>
            <a:ext cx="12580883" cy="3496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r>
              <a:rPr lang="ko-KR" altLang="en-US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First Steps: Training on One GPU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8121E5-496F-A12A-E2B4-82679832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01100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F9DA6-EEE9-1236-1ECB-2150832EA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0B93F-AE68-7E7B-5281-642CEACF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Our Journey Up to Now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0FBA2-D124-5FC9-0254-22BFB7D6671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4FCBE64-37B1-654F-5D17-0A9445FE653C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Throughput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Scaling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with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Data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endParaRPr lang="ko-KR" altLang="ko-KR" sz="2400" b="1" u="sng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x,y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축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x축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Data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(GPU 개수, DP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rank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y축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Throughput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GPU당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초당 처리 토큰 수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GPU로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늘릴수록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Total t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hroughput은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증가하지만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GPU당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효율(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Throughput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per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GPU) 은 점점 떨어짐</a:t>
            </a: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이유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늘어날수록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오버헤드(All-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Reduce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급증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특히 100개 이상 넘어가면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ring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latency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(통신이 한 바퀴 도는 데 걸리는 시간)가 병목이 됨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즉, 계산과 통신의 완벽한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overlap이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점점 어려워져서 효율이 급락</a:t>
            </a: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4E491E-8DD2-3D90-CC71-D43C2245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15" y="2201782"/>
            <a:ext cx="4646547" cy="304813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3C0707-E99E-F900-5ED7-4810349F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611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326C2-A5F6-E8D7-94DA-7DF5A673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A34F19-9DF5-8F44-9E59-46F1B02E2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96" y="2500976"/>
            <a:ext cx="4907643" cy="31968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AF960E-D7BD-8EDD-E083-E74CB491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Our Journey Up to Now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ECC9B-A024-AA33-90A0-85252C9D2716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836A21-988A-1822-0F10-0ECE5BC64574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Usage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Scaling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with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Data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x,y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축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[x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축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Data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(GPU 개수, DP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rank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y축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Memory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당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메모리 사용량은 거의 일정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(~36.8GB)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이유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DP는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각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GPU에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완전한 모델 복사본을 올림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GPU당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메모리는 모델 크기에 의해 결정,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개수와 무관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대신 데이터가 나뉘어 들어가므로 배치 전체 크기는 증가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그러나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GPU당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메모리엔 변화 없음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20BDF8-11C4-B3ED-691D-0CCE5B57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41338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AF5F-0F74-2DA9-E66F-B547B534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1570D-1187-FC09-D3EE-A9E41C6E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Our Journey Up to Now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53327-9D2D-9775-5CF0-3FBE572677ED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AC0E4C4-4E84-FCA8-6227-B75F64ADB69C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400" b="1" u="sng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Usage</a:t>
            </a:r>
            <a:r>
              <a:rPr lang="ko-KR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u="sng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vs. Sequence Length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x,y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축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x축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 Length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y축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Memory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빨간 점선 = GPU 메모리 한계선(예: 80GB).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8B 모델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8k~16k에서 OOM 위험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70B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모델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Param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비율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절대적</a:t>
            </a: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F7197A-7FDB-58EF-B798-08F597489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229" y="4444410"/>
            <a:ext cx="6690969" cy="2259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58E479-FE27-0856-AC28-93D5D637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409" y="2443655"/>
            <a:ext cx="5468188" cy="155380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148FF-3C10-3CB4-7AAF-17086BA9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57582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5301F-90DB-AF33-136E-078B0659E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FB505-49D0-80D2-4E41-257323A4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Our Journey Up to Now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2746A-BD33-94CA-4421-B12A68C97A35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5DDAB44-0161-06F2-4899-5D24C9ACD4ED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Data Parallel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실전 세팅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1)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size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gbs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결정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연구나 실험을 통해 가장 잘 수렴하는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크기 선택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4M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tokens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2)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length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결정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보통 2k~8k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tokens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 데이터의 대부분 문서 길이가 4k 이하라서 효율적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3)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1개가 감당할 수 있는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최대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micro-batch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size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mbs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찾기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메모리에 맞춰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mbs를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조절 (OOM 안 날 정도로)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4)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수(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정하기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여러 대로 나눠서 병렬 처리</a:t>
            </a:r>
            <a:endParaRPr lang="en-US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5) (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남은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gbs를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채우기 위한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grad_acc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계산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gbs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mbs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grad_acc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endParaRPr lang="ko-KR" altLang="ko-KR" sz="18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213E2B-1902-0752-0342-FD9F5454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75516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1CE9B-190B-A635-6AA4-C905C39A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FBE63-3605-E9DB-D940-2BBF6F0F8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Our Journey Up to Now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7FB55-2C30-9776-583F-626BFA5F2ECD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3BB41F4-BF14-820B-DDCE-BBBCF37FE464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D) Data Parallel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실전 세팅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목표: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gbs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4M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tokens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seq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4k → 1024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samples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당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mbs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2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수(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= 12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grad_acc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1024 / (128 × 2) = 4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grad_acc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4로 설정 시 목표 달성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가능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E48A6A-3340-84A0-70FF-5093ECC9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34562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1EF71-895D-2623-C7A4-A7C9EB9B4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26008-8C7D-E295-950A-66E33C8A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Our Journey Up to Now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C925C-C9B3-45D1-A734-342B37FCBE3F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BC41F73-974C-B99D-9E00-3B8A8148A96D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E) GPU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더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많아지면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512대 사용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같은 목표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batch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(4M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tokens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유지하려면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grad_acc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1로 줄여도 충분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즉, GPU 수를 늘릴수록 순차 누적(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accumulation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대신 병렬 처리로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속도 향상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하지만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512대 이상부터는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병목 (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ring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latency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커져서 효율 급락 →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throughput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하락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이게 바로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Parallelism의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스케일링 한계</a:t>
            </a: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A6AA0D-5E4B-34E6-EA9D-393F28D1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9889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2A0F1-6B98-6708-EACF-07DCDED8A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D54A9-6BEC-49E1-EAF4-7DE124BD6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3-5.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Our Journey Up to Now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06AE6-CE5A-8EB3-8455-45CC94610676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D1D4779-5D36-88B8-EE02-15C600F9774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F) DP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한계 </a:t>
            </a: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한계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DP는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간단하고 강력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하지만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전체 복제 →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메모리 낭비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오버헤드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→ 대규모 GPU 환경에서 효율 급락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해결책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DP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 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Sharded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endParaRPr lang="en-US" altLang="ko-KR" sz="20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DP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외 해결책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Pipeline /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Context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Parallelism</a:t>
            </a:r>
            <a:b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즉, </a:t>
            </a:r>
            <a:r>
              <a:rPr lang="en-US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</a:t>
            </a:r>
            <a:r>
              <a:rPr lang="ko-KR" altLang="ko-KR" sz="20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자체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쪼개는 방법들로 확장해야 함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</a:t>
            </a: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66E77-83C3-B070-4A11-DA1D012AA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9304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7ABD9-C867-2D28-B5D6-E71996864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BF697-1DAB-72DB-DAEA-4C806ECD6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43200"/>
            <a:ext cx="12191999" cy="3360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 Zero Redundancy Optimizer (</a:t>
            </a:r>
            <a:r>
              <a:rPr lang="en-US" altLang="ko-KR" sz="4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" altLang="ko-KR" sz="4400" b="1" cap="all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3933CB-CE63-D75B-DC88-D73EEBAC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90863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87D8-4FA6-D2C0-C769-28EDF0E58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7E41F-6B12-5D1A-EA96-416078A86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8ED2-707B-47F4-4BBC-C9473B9D6493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341ABC-CE41-D498-EDCF-ED2B97B6CB68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Overview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기본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ko-KR" altLang="en-US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한계점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많아질수록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오버헤드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DP에서는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가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모델의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완전한 복사본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 가지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Parameters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Gradients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state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s)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모두 복사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모델이 70B라면, GPU 8개일 때 → 모두 70B씩 들고 있음.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즉, 메모리 사용이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 수 × 모델 크기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만큼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중복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늘어날수록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통신량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메모리 낭비가 폭증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234119-10E0-4F64-823C-3F013C13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3039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9756F-4CD3-33F5-75F7-C8EF15A69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EB77C-F0E6-7AB1-A7AE-6A58F8B9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F22D9-8DB9-DCDA-159C-5542A8D2CD70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E7E9C6D-B5FE-0245-115D-1974F1B1D0FF}"/>
              </a:ext>
            </a:extLst>
          </p:cNvPr>
          <p:cNvSpPr txBox="1">
            <a:spLocks/>
          </p:cNvSpPr>
          <p:nvPr/>
        </p:nvSpPr>
        <p:spPr>
          <a:xfrm>
            <a:off x="281150" y="1597450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Overview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Redundancy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목적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DP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생기는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중복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redundancy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없애기 위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최적화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“모든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같은 걸 들고 있을 필요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일부만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들고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나머지는 다른 </a:t>
            </a: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GPU에서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가져오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states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Gradients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Parameters를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나누어</a:t>
            </a:r>
            <a:r>
              <a:rPr lang="ko-KR" altLang="en-US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</a:t>
            </a: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DeepSpeed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라이브러리에서 처음 구현됨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8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효과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메모리의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 / DP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수만 차지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GPU 개수가 많을수록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효율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선형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향상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8367F75-B7F4-34F7-18B7-34890C4A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9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CA241-9875-D8AC-486D-CBB6A441F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020B0-DD71-8708-8D84-F9338B950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06565"/>
            <a:ext cx="12191999" cy="3496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2-1.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  <a:endParaRPr lang="en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EACE58-CC8B-EFB3-C685-BFD93FCC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09747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0194B-76F7-4491-22DD-55AFA6934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29DBA-096D-9B3B-3FCE-C49ED7C9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2A738-352D-5660-EADC-C91C55268409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FAACDE2-A660-A7FE-87FA-98AF1EFBB261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61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Overview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세 단계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종류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02FC303-B48B-1248-8787-56C4F43A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89" y="2976916"/>
            <a:ext cx="10863456" cy="22730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09B6485-FD53-A030-C248-8ADE8CED48A9}"/>
              </a:ext>
            </a:extLst>
          </p:cNvPr>
          <p:cNvSpPr txBox="1"/>
          <p:nvPr/>
        </p:nvSpPr>
        <p:spPr>
          <a:xfrm>
            <a:off x="478464" y="5550195"/>
            <a:ext cx="105368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얼마나 분할할지 </a:t>
            </a:r>
            <a:r>
              <a:rPr kumimoji="1"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kumimoji="1" lang="ko-KR" altLang="en-US" sz="2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통신해야하는지도</a:t>
            </a:r>
            <a:r>
              <a:rPr kumimoji="1"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결국 </a:t>
            </a:r>
            <a:r>
              <a:rPr kumimoji="1" lang="en-US" altLang="ko-KR" sz="22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trade-off</a:t>
            </a:r>
            <a:r>
              <a:rPr kumimoji="1"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문제</a:t>
            </a:r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B21990FC-72AB-2868-E1B1-B8D6FC744F8A}"/>
              </a:ext>
            </a:extLst>
          </p:cNvPr>
          <p:cNvSpPr/>
          <p:nvPr/>
        </p:nvSpPr>
        <p:spPr>
          <a:xfrm>
            <a:off x="6534364" y="3750067"/>
            <a:ext cx="195209" cy="129454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F4BBFCC-5912-9397-A406-2370B7992849}"/>
              </a:ext>
            </a:extLst>
          </p:cNvPr>
          <p:cNvSpPr/>
          <p:nvPr/>
        </p:nvSpPr>
        <p:spPr>
          <a:xfrm rot="10800000">
            <a:off x="9823527" y="3705428"/>
            <a:ext cx="195209" cy="129454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12A9C9-FC0E-2CA9-2167-2DDA0C7F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33163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A1945-05C7-3BAA-F7FC-4089E066A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1F721-FD5F-90BD-32CB-F141ABCA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16B68-C6D1-58B2-11D7-B11A1CF89BFA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DAD56D6-905B-B2E7-E0E9-68D47B63670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Overview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ZeRO-1: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 State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state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(예: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Adam의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momentum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variance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)을 각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GPU에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분산 저장.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GPU당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state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 → 기존의 1/DP 수준으로 감소.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ZeRO-2: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 State + Gradient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ptimizer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step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시, 필요한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gradient만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all-reduce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통신량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약간 증가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전체 1/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DP로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축소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ZeRO-3: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 State + Gradient + Parameter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GPU는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 전체의 일부 파라미터만 들고 있음.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Forward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Backward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 필요한 파라미터만 통신으로 불러와 계산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메모리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footprint가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1/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DP로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but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통신량이</a:t>
            </a:r>
            <a:r>
              <a:rPr lang="ko-KR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가장 많음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12EF15-FB17-66BA-5E87-65CF162E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62592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25D16-3E4D-7C9C-D9F1-261067EF6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D547E-32C1-168F-4729-969E2794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4842C-F9D3-9676-4F75-4E73D988D713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8AD732A-84C2-AD7A-96A7-14CD82A82E90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Overview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왜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못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나누나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A1)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당연히 못 나눔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DP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계열임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Activations은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입력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다르기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때문에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GPU마다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서로 다른 값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 (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즉, DP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replica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간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중복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457200" lvl="1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ctivation은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여전히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recomputation으로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해결해야 함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B661A5-7F64-BFEA-4BBF-0E29AD99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32038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CBA6-4F43-BFDE-270C-94295C83D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BE61A-0F70-EDB4-3A9F-7F02502C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94725-5B69-C4DA-198A-CAEEC1D6087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CF59CE9-EA0F-9C71-77A2-864EF0F83122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Overview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Q2)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Zero-1/2/3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en-US" altLang="ko-KR" sz="2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en-US" altLang="ko-KR" sz="2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Parameter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순으로 추가가 된 것일까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A2)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효과 대비 복잡도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면에서 가장 논리적인 순서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9D360-8103-6FB2-20CE-17067A9C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37" y="3740431"/>
            <a:ext cx="8711800" cy="1756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B8F815-11CE-19EB-F3B1-27739F659962}"/>
              </a:ext>
            </a:extLst>
          </p:cNvPr>
          <p:cNvSpPr txBox="1"/>
          <p:nvPr/>
        </p:nvSpPr>
        <p:spPr>
          <a:xfrm>
            <a:off x="868937" y="5658583"/>
            <a:ext cx="9215919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가장 크고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parameters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가장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critical 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항상 존재해야 함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). 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그래서 </a:t>
            </a:r>
            <a:r>
              <a:rPr lang="en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“크고 덜 중요한 것부터 제거”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하는 방향으로 설계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6E0785-552E-30C9-9C71-BE0FB697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03889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F183D-2B1C-46B8-392F-B9047F7C5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7AE79-3A0C-8933-2A98-9C69C875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18776-D829-BC1A-F473-3DC628BE25E4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3D462A2-5F7A-9834-2C35-F8FF8A5E60CF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Overview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Q2)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Zero-1/2/3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en-US" altLang="ko-KR" sz="2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en-US" altLang="ko-KR" sz="2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Parameter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순으로 추가가 된 것일까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A2)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B1F95E-65E8-1954-A557-94495A72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072329"/>
              </p:ext>
            </p:extLst>
          </p:nvPr>
        </p:nvGraphicFramePr>
        <p:xfrm>
          <a:off x="281150" y="3206445"/>
          <a:ext cx="11648089" cy="3571186"/>
        </p:xfrm>
        <a:graphic>
          <a:graphicData uri="http://schemas.openxmlformats.org/drawingml/2006/table">
            <a:tbl>
              <a:tblPr/>
              <a:tblGrid>
                <a:gridCol w="2225744">
                  <a:extLst>
                    <a:ext uri="{9D8B030D-6E8A-4147-A177-3AD203B41FA5}">
                      <a16:colId xmlns:a16="http://schemas.microsoft.com/office/drawing/2014/main" val="3525881121"/>
                    </a:ext>
                  </a:extLst>
                </a:gridCol>
                <a:gridCol w="2106203">
                  <a:extLst>
                    <a:ext uri="{9D8B030D-6E8A-4147-A177-3AD203B41FA5}">
                      <a16:colId xmlns:a16="http://schemas.microsoft.com/office/drawing/2014/main" val="1521106366"/>
                    </a:ext>
                  </a:extLst>
                </a:gridCol>
                <a:gridCol w="7316142">
                  <a:extLst>
                    <a:ext uri="{9D8B030D-6E8A-4147-A177-3AD203B41FA5}">
                      <a16:colId xmlns:a16="http://schemas.microsoft.com/office/drawing/2014/main" val="70431621"/>
                    </a:ext>
                  </a:extLst>
                </a:gridCol>
              </a:tblGrid>
              <a:tr h="4217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endParaRPr lang="ko-KR" alt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 대상</a:t>
                      </a: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선택 이유</a:t>
                      </a:r>
                      <a:endParaRPr lang="en-US" altLang="ko-KR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626500"/>
                  </a:ext>
                </a:extLst>
              </a:tr>
              <a:tr h="10415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 1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</a:t>
                      </a: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momentum, variance</a:t>
                      </a:r>
                      <a:endParaRPr lang="en-US" altLang="ko-KR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메모리 중 </a:t>
                      </a:r>
                      <a:r>
                        <a:rPr lang="ko-KR" alt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가장 큰 부분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차지 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weights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2~4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배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Forward/Backward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 필요 없음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오직 </a:t>
                      </a: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</a:t>
                      </a:r>
                      <a:r>
                        <a:rPr lang="ko-KR" alt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에서만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사용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 </a:t>
                      </a:r>
                      <a:b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즉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 빈도가 </a:t>
                      </a:r>
                      <a:r>
                        <a:rPr lang="ko-KR" alt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낮고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분할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·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통신이 가장 </a:t>
                      </a:r>
                      <a:r>
                        <a:rPr lang="ko-KR" alt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쉽다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</a:t>
                      </a:r>
                      <a:endParaRPr lang="ko-KR" altLang="en-US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483731"/>
                  </a:ext>
                </a:extLst>
              </a:tr>
              <a:tr h="10415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 2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 Gradients</a:t>
                      </a: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결과물</a:t>
                      </a: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메모리에서 </a:t>
                      </a:r>
                      <a:r>
                        <a:rPr lang="ko-KR" alt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두 번째로 큰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는 </a:t>
                      </a: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backward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 생성되고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step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시점에서만 필요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따라서 전 구간에서 항상 상주할 필요가 없음 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분할하기 용이</a:t>
                      </a:r>
                      <a:endParaRPr lang="en-US" altLang="ko-KR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2664"/>
                  </a:ext>
                </a:extLst>
              </a:tr>
              <a:tr h="10415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Stage 3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 Parameters</a:t>
                      </a: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가중치</a:t>
                      </a: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메모리에서 차지 비중은 크지만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en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Forward/Backward </a:t>
                      </a:r>
                      <a:r>
                        <a:rPr lang="ko-KR" alt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 과정에서 항상 필요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즉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활성 사용 중</a:t>
                      </a: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active use) → shard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하면 </a:t>
                      </a:r>
                      <a:r>
                        <a:rPr lang="ko-KR" alt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통신</a:t>
                      </a:r>
                      <a:r>
                        <a:rPr lang="en-US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sz="1500" b="1" i="0" dirty="0" err="1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재조립</a:t>
                      </a:r>
                      <a:r>
                        <a:rPr lang="ko-KR" altLang="en-US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비용이 큼</a:t>
                      </a:r>
                      <a:r>
                        <a:rPr lang="en-US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br>
                        <a:rPr lang="en-US" altLang="ko-KR" sz="15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→ 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마지막 </a:t>
                      </a:r>
                      <a:r>
                        <a:rPr lang="ko-KR" altLang="en-US" sz="15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단계에서야</a:t>
                      </a:r>
                      <a:r>
                        <a:rPr lang="ko-KR" altLang="en-US" sz="15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시도 가능</a:t>
                      </a:r>
                      <a:endParaRPr lang="en-US" altLang="ko-KR" sz="15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6207" marR="66207" marT="30557" marB="30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79489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437D2B-DE4E-1A3C-90DC-0229E194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4905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70E8F-6B5A-4CFF-878E-444D5968D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1836E-ED54-CAED-78CD-27205A22A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F7E74-32F7-B46E-0774-85E6123A438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7C8B5BF-5C87-5100-6E53-815176415E10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Overview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Q2)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Zero-1/2/3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en-US" altLang="ko-KR" sz="2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Gradient</a:t>
            </a:r>
            <a:r>
              <a:rPr lang="en-US" altLang="ko-KR" sz="2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Parameter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순으로 추가가 된 것일까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A2) Summary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비중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큰 순서대로 (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i.e.,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가장 절약 효과가 큰 것부터)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 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계산 중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 빈도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낮은 순서대로 (</a:t>
            </a: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i.e., </a:t>
            </a:r>
            <a:r>
              <a:rPr lang="ko-KR" altLang="ko-KR" sz="18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통신·재조립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부담이 적은 것부터)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lang="en-US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18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오버헤드</a:t>
            </a:r>
            <a:r>
              <a:rPr lang="ko-KR" altLang="ko-KR" sz="18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증가를 단계적으로 감당할 수 있게 설계</a:t>
            </a:r>
            <a:endParaRPr lang="ko-KR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B84AB5-71A1-01A5-891D-3C41C72F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6001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2497-39C1-E8FF-52C2-FBAEA6BA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5F865-CE29-3A6A-D568-65048B4C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E4768-B017-07BD-8854-F38D90811A83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10C5118-2819-6317-4AE9-CA634F9F2D11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A) Overview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Summary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B63970-735D-32A2-A280-A6C47956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25" y="2720866"/>
            <a:ext cx="11028128" cy="385005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C9F02C-DF1E-8E6B-7FA8-D440FB9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5948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718DB-6A7F-BDDD-CE7E-16E53E0D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20811-6334-D278-99F8-30268F23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FD4E6-EF30-5B41-C15B-FBFC975835A2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753F670-947E-C520-6109-A4F2DDC708CC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Memory Usage Revisited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왜 메모리가 많이 들고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어떻게 이를 줄이는가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ZeRO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논문에서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자주 인용되는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 사용량 공식</a:t>
            </a:r>
            <a:r>
              <a:rPr lang="en-US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l-G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Ψ, </a:t>
            </a:r>
            <a:r>
              <a:rPr lang="en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k, Nₑ)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Mixed Precision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예시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70DB444-EC1A-6F89-5769-39C6ADD79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626249"/>
              </p:ext>
            </p:extLst>
          </p:nvPr>
        </p:nvGraphicFramePr>
        <p:xfrm>
          <a:off x="343453" y="4143970"/>
          <a:ext cx="3696308" cy="2363499"/>
        </p:xfrm>
        <a:graphic>
          <a:graphicData uri="http://schemas.openxmlformats.org/drawingml/2006/table">
            <a:tbl>
              <a:tblPr/>
              <a:tblGrid>
                <a:gridCol w="754912">
                  <a:extLst>
                    <a:ext uri="{9D8B030D-6E8A-4147-A177-3AD203B41FA5}">
                      <a16:colId xmlns:a16="http://schemas.microsoft.com/office/drawing/2014/main" val="620158289"/>
                    </a:ext>
                  </a:extLst>
                </a:gridCol>
                <a:gridCol w="2941396">
                  <a:extLst>
                    <a:ext uri="{9D8B030D-6E8A-4147-A177-3AD203B41FA5}">
                      <a16:colId xmlns:a16="http://schemas.microsoft.com/office/drawing/2014/main" val="1620206624"/>
                    </a:ext>
                  </a:extLst>
                </a:gridCol>
              </a:tblGrid>
              <a:tr h="4976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134042"/>
                  </a:ext>
                </a:extLst>
              </a:tr>
              <a:tr h="4976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l-GR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 </a:t>
                      </a:r>
                      <a:endParaRPr lang="en" sz="1600" b="1" i="0" dirty="0">
                        <a:solidFill>
                          <a:srgbClr val="C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# Params</a:t>
                      </a:r>
                      <a:endParaRPr lang="en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98457"/>
                  </a:ext>
                </a:extLst>
              </a:tr>
              <a:tr h="8705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1" i="0" dirty="0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 state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메모리 배수 </a:t>
                      </a:r>
                      <a:endParaRPr lang="en-US" altLang="ko-KR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Adam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은 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k=12)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887572"/>
                  </a:ext>
                </a:extLst>
              </a:tr>
              <a:tr h="4976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" sz="1600" b="1" i="0" dirty="0" err="1">
                          <a:solidFill>
                            <a:srgbClr val="C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N_d</a:t>
                      </a:r>
                      <a:endParaRPr lang="en" sz="1600" b="1" i="0" dirty="0">
                        <a:solidFill>
                          <a:srgbClr val="C0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DP degree = GPU 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개수</a:t>
                      </a:r>
                      <a:endParaRPr lang="en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0533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3D004E7-24DC-D0D3-5B57-5DC8492E7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01219"/>
              </p:ext>
            </p:extLst>
          </p:nvPr>
        </p:nvGraphicFramePr>
        <p:xfrm>
          <a:off x="4230812" y="3878767"/>
          <a:ext cx="7680038" cy="2742300"/>
        </p:xfrm>
        <a:graphic>
          <a:graphicData uri="http://schemas.openxmlformats.org/drawingml/2006/table">
            <a:tbl>
              <a:tblPr/>
              <a:tblGrid>
                <a:gridCol w="2369184">
                  <a:extLst>
                    <a:ext uri="{9D8B030D-6E8A-4147-A177-3AD203B41FA5}">
                      <a16:colId xmlns:a16="http://schemas.microsoft.com/office/drawing/2014/main" val="224092592"/>
                    </a:ext>
                  </a:extLst>
                </a:gridCol>
                <a:gridCol w="1704845">
                  <a:extLst>
                    <a:ext uri="{9D8B030D-6E8A-4147-A177-3AD203B41FA5}">
                      <a16:colId xmlns:a16="http://schemas.microsoft.com/office/drawing/2014/main" val="3563748099"/>
                    </a:ext>
                  </a:extLst>
                </a:gridCol>
                <a:gridCol w="3606009">
                  <a:extLst>
                    <a:ext uri="{9D8B030D-6E8A-4147-A177-3AD203B41FA5}">
                      <a16:colId xmlns:a16="http://schemas.microsoft.com/office/drawing/2014/main" val="1449666824"/>
                    </a:ext>
                  </a:extLst>
                </a:gridCol>
              </a:tblGrid>
              <a:tr h="457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구성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크기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단위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bytes × </a:t>
                      </a:r>
                      <a:r>
                        <a:rPr lang="el-G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410178"/>
                  </a:ext>
                </a:extLst>
              </a:tr>
              <a:tr h="457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(2B)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475300"/>
                  </a:ext>
                </a:extLst>
              </a:tr>
              <a:tr h="457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</a:t>
                      </a:r>
                      <a:r>
                        <a:rPr lang="en" sz="16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radients</a:t>
                      </a:r>
                      <a:endParaRPr lang="en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BF16 (2B)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314351"/>
                  </a:ext>
                </a:extLst>
              </a:tr>
              <a:tr h="457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Optimizer</a:t>
                      </a: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 (4B)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r>
                        <a:rPr lang="el-G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Ψ + 4Ψ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709962"/>
                  </a:ext>
                </a:extLst>
              </a:tr>
              <a:tr h="457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 </a:t>
                      </a:r>
                      <a:r>
                        <a:rPr lang="en-US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Parms</a:t>
                      </a: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 (4B)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4Ψ (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master weights)</a:t>
                      </a:r>
                      <a:endParaRPr lang="el-GR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01135"/>
                  </a:ext>
                </a:extLst>
              </a:tr>
              <a:tr h="457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 grad </a:t>
                      </a:r>
                      <a:r>
                        <a:rPr lang="en" sz="16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accum</a:t>
                      </a: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6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버퍼</a:t>
                      </a: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FP32 (4B)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4Ψ</a:t>
                      </a:r>
                      <a:r>
                        <a:rPr lang="en-US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(OPTIONAL)</a:t>
                      </a:r>
                      <a:endParaRPr lang="el-GR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34993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A044B6-E07F-8356-A8AE-DD10B2B8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98841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E8364-9BD9-7A28-B57C-706340659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138DC-8FEF-42AC-4E6B-E2339784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8059B-3751-F994-6DB2-7B23DB1E3D0C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B3D0F29-8F2D-D60C-F522-05719FE50160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B) Memory Usage Revisited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6E7F06-3188-EFFE-DB40-D1504F0C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8" y="2295541"/>
            <a:ext cx="8305802" cy="448962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96E84C-CAF5-856B-5205-8C837EAF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96787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DD60-5CAF-5792-9CC7-6FDC429E8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AEFF2-9D6F-8BD1-0F7C-96A1E9A3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1" y="617374"/>
            <a:ext cx="11648089" cy="812034"/>
          </a:xfrm>
        </p:spPr>
        <p:txBody>
          <a:bodyPr/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3-6.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Zero Redundancy Optimizer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377B1-00D1-0927-43D7-A2044D66996E}"/>
              </a:ext>
            </a:extLst>
          </p:cNvPr>
          <p:cNvSpPr txBox="1"/>
          <p:nvPr/>
        </p:nvSpPr>
        <p:spPr>
          <a:xfrm>
            <a:off x="9444789" y="72837"/>
            <a:ext cx="248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Parallelism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573F427-E465-15AB-7101-BAAE11B6AF9E}"/>
              </a:ext>
            </a:extLst>
          </p:cNvPr>
          <p:cNvSpPr txBox="1">
            <a:spLocks/>
          </p:cNvSpPr>
          <p:nvPr/>
        </p:nvSpPr>
        <p:spPr>
          <a:xfrm>
            <a:off x="281150" y="1608083"/>
            <a:ext cx="11648089" cy="596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C) Zero-1: Optimizer State</a:t>
            </a:r>
            <a:endParaRPr lang="ko-KR" altLang="ko-KR" sz="24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줄 요약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state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 </a:t>
            </a:r>
            <a:r>
              <a:rPr lang="ko-KR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GPU가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전부 들고 있을 필요가 없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DP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축으로 나눠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저장하자!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GPU₁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state의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첫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번째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1/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ₙ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조각,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GPU₂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state의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두 번째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1/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ₙ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조각,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GPUₙ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state의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마지막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1/</a:t>
            </a:r>
            <a:r>
              <a:rPr lang="ko-KR" altLang="ko-KR" sz="20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ko-KR" sz="20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ₙ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조각,</a:t>
            </a:r>
            <a:endParaRPr lang="en-US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</a:t>
            </a:r>
            <a:r>
              <a:rPr lang="en-US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GPU당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optimizer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state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메모리 = 기존의 1/</a:t>
            </a:r>
            <a:r>
              <a:rPr lang="ko-KR" altLang="ko-KR" sz="2000" dirty="0" err="1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lang="ko-KR" altLang="ko-KR" sz="2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ₙ 수준으로 감소.</a:t>
            </a: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ko-KR" sz="2000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73BD91-D456-B117-7924-CADA53FC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FFAB-7B33-984E-BDE3-F7F23D186DAC}" type="slidenum">
              <a:rPr kumimoji="1" lang="ko-KR" altLang="en-US" smtClean="0"/>
              <a:t>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34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11449</TotalTime>
  <Words>20144</Words>
  <Application>Microsoft Macintosh PowerPoint</Application>
  <PresentationFormat>와이드스크린</PresentationFormat>
  <Paragraphs>3323</Paragraphs>
  <Slides>267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267</vt:i4>
      </vt:variant>
    </vt:vector>
  </HeadingPairs>
  <TitlesOfParts>
    <vt:vector size="272" baseType="lpstr">
      <vt:lpstr>NanumGothic</vt:lpstr>
      <vt:lpstr>맑은 고딕</vt:lpstr>
      <vt:lpstr>NANUMGOTHIC EXTRABOLD</vt:lpstr>
      <vt:lpstr>Arial</vt:lpstr>
      <vt:lpstr>Office 테마</vt:lpstr>
      <vt:lpstr>Distributed Training 101</vt:lpstr>
      <vt:lpstr>PowerPoint 프레젠테이션</vt:lpstr>
      <vt:lpstr>1. Introduction</vt:lpstr>
      <vt:lpstr>1. Introduction</vt:lpstr>
      <vt:lpstr>1. Introduction</vt:lpstr>
      <vt:lpstr>1. Introduction</vt:lpstr>
      <vt:lpstr>1. Introduction</vt:lpstr>
      <vt:lpstr>PowerPoint 프레젠테이션</vt:lpstr>
      <vt:lpstr>PowerPoint 프레젠테이션</vt:lpstr>
      <vt:lpstr>2-1. Overview</vt:lpstr>
      <vt:lpstr>2-1. Overview</vt:lpstr>
      <vt:lpstr>2-1. Overview</vt:lpstr>
      <vt:lpstr>2-1. Overview</vt:lpstr>
      <vt:lpstr>2-1. Overview</vt:lpstr>
      <vt:lpstr>2-1. Overview</vt:lpstr>
      <vt:lpstr>2-1. Overview</vt:lpstr>
      <vt:lpstr>PowerPoint 프레젠테이션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2-2. Memory Usage in Transformers</vt:lpstr>
      <vt:lpstr>PowerPoint 프레젠테이션</vt:lpstr>
      <vt:lpstr>2-3. Activation Recomputation</vt:lpstr>
      <vt:lpstr>2-3. Activation Recomputation</vt:lpstr>
      <vt:lpstr>2-3. Activation Recomputation</vt:lpstr>
      <vt:lpstr>2-3. Activation Recomputation</vt:lpstr>
      <vt:lpstr>2-3. Activation Recomputation</vt:lpstr>
      <vt:lpstr>2-3. Activation Recomputation</vt:lpstr>
      <vt:lpstr>2-3. Activation Recomputation</vt:lpstr>
      <vt:lpstr>2-3. Activation Recomputation</vt:lpstr>
      <vt:lpstr>2-3. Activation Recomputation</vt:lpstr>
      <vt:lpstr>2-3. Activation Recomputation</vt:lpstr>
      <vt:lpstr>2-3. Activation Recomputation</vt:lpstr>
      <vt:lpstr>2-3. Activation Recomputation</vt:lpstr>
      <vt:lpstr>PowerPoint 프레젠테이션</vt:lpstr>
      <vt:lpstr>2-4. Gradient Accumulation</vt:lpstr>
      <vt:lpstr>2-4. Gradient Accumulation</vt:lpstr>
      <vt:lpstr>2-4. Gradient Accumulation</vt:lpstr>
      <vt:lpstr>2-4. Gradient Accumulation</vt:lpstr>
      <vt:lpstr>PowerPoint 프레젠테이션</vt:lpstr>
      <vt:lpstr>PowerPoint 프레젠테이션</vt:lpstr>
      <vt:lpstr>3-1. Overview</vt:lpstr>
      <vt:lpstr>3-1. Overview</vt:lpstr>
      <vt:lpstr>3-1. Overview</vt:lpstr>
      <vt:lpstr>3-1. Overview</vt:lpstr>
      <vt:lpstr>3-1. Overview</vt:lpstr>
      <vt:lpstr>PowerPoint 프레젠테이션</vt:lpstr>
      <vt:lpstr>3-2. DP vs. DDP</vt:lpstr>
      <vt:lpstr>3-2. DP vs. DDP</vt:lpstr>
      <vt:lpstr>3-2. DP vs. DDP</vt:lpstr>
      <vt:lpstr>PowerPoint 프레젠테이션</vt:lpstr>
      <vt:lpstr>3-3. Three Optimization Steps</vt:lpstr>
      <vt:lpstr>3-3. Three Optimization Steps</vt:lpstr>
      <vt:lpstr>3-3. Three Optimization Steps</vt:lpstr>
      <vt:lpstr>3-3. Three Optimization Steps</vt:lpstr>
      <vt:lpstr>3-3. Three Optimization Steps</vt:lpstr>
      <vt:lpstr>3-3. Three Optimization Steps</vt:lpstr>
      <vt:lpstr>3-3. Three Optimization Steps</vt:lpstr>
      <vt:lpstr>PowerPoint 프레젠테이션</vt:lpstr>
      <vt:lpstr>3-4. Revisiting Global Batch Size</vt:lpstr>
      <vt:lpstr>3-4. Revisiting Global Batch Size</vt:lpstr>
      <vt:lpstr>3-4. Revisiting Global Batch Size</vt:lpstr>
      <vt:lpstr>PowerPoint 프레젠테이션</vt:lpstr>
      <vt:lpstr>3-5. Our Journey Up to Now</vt:lpstr>
      <vt:lpstr>3-5. Our Journey Up to Now</vt:lpstr>
      <vt:lpstr>3-5. Our Journey Up to Now</vt:lpstr>
      <vt:lpstr>3-5. Our Journey Up to Now</vt:lpstr>
      <vt:lpstr>3-5. Our Journey Up to Now</vt:lpstr>
      <vt:lpstr>3-5. Our Journey Up to Now</vt:lpstr>
      <vt:lpstr>3-5. Our Journey Up to Now</vt:lpstr>
      <vt:lpstr>PowerPoint 프레젠테이션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3-6. Zero Redundancy Optimizer</vt:lpstr>
      <vt:lpstr>PowerPoint 프레젠테이션</vt:lpstr>
      <vt:lpstr>PowerPoint 프레젠테이션</vt:lpstr>
      <vt:lpstr>4-1. Tensor Parallelism</vt:lpstr>
      <vt:lpstr>4-1. Tensor Parallelism</vt:lpstr>
      <vt:lpstr>4-1. Tensor Parallelism</vt:lpstr>
      <vt:lpstr>4-1. Tensor Parallelism</vt:lpstr>
      <vt:lpstr>4-1. Tensor Parallelism</vt:lpstr>
      <vt:lpstr>4-1. Tensor Parallelism</vt:lpstr>
      <vt:lpstr>4-1. Tensor Parallelism</vt:lpstr>
      <vt:lpstr>PowerPoint 프레젠테이션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4-2. Tensor Parallelism in a Transformer Block</vt:lpstr>
      <vt:lpstr>PowerPoint 프레젠테이션</vt:lpstr>
      <vt:lpstr>4-3. Sequence Parallelism</vt:lpstr>
      <vt:lpstr>4-3. Sequence Parallelism</vt:lpstr>
      <vt:lpstr>4-3. Sequence Parallelism</vt:lpstr>
      <vt:lpstr>4-3. Sequence Parallelism</vt:lpstr>
      <vt:lpstr>4-3. Sequence Parallelism</vt:lpstr>
      <vt:lpstr>4-3. Sequence Parallelism</vt:lpstr>
      <vt:lpstr>4-3. Sequence Parallelism</vt:lpstr>
      <vt:lpstr>4-3. Sequence Parallelism</vt:lpstr>
      <vt:lpstr>4-3. Sequence Parallelism</vt:lpstr>
      <vt:lpstr>4-3. Sequence Parallelism</vt:lpstr>
      <vt:lpstr>4-3. Sequence Parallelism</vt:lpstr>
      <vt:lpstr>4-3. Sequence Parallelism</vt:lpstr>
      <vt:lpstr>4-3. Sequence Parallelism</vt:lpstr>
      <vt:lpstr>4-3. Sequence Parallelism</vt:lpstr>
      <vt:lpstr>4-3. Sequence Parallelism</vt:lpstr>
      <vt:lpstr>PowerPoint 프레젠테이션</vt:lpstr>
      <vt:lpstr>PowerPoint 프레젠테이션</vt:lpstr>
      <vt:lpstr>5-1. Overview</vt:lpstr>
      <vt:lpstr>5-1. Overview</vt:lpstr>
      <vt:lpstr>5-1. Overview</vt:lpstr>
      <vt:lpstr>5-1. Overview</vt:lpstr>
      <vt:lpstr>5-1. Overview</vt:lpstr>
      <vt:lpstr>5-1. Overview</vt:lpstr>
      <vt:lpstr>5-1. Overview</vt:lpstr>
      <vt:lpstr>5-1. Overview</vt:lpstr>
      <vt:lpstr>5-1. Overview</vt:lpstr>
      <vt:lpstr>PowerPoint 프레젠테이션</vt:lpstr>
      <vt:lpstr>5-2. Ring Attention</vt:lpstr>
      <vt:lpstr>5-2. Ring Attention</vt:lpstr>
      <vt:lpstr>5-2. Ring Attention</vt:lpstr>
      <vt:lpstr>5-2. Ring Attention</vt:lpstr>
      <vt:lpstr>5-2. Ring Attention</vt:lpstr>
      <vt:lpstr>PowerPoint 프레젠테이션</vt:lpstr>
      <vt:lpstr>5-3. Zig-Zag Ring Attention</vt:lpstr>
      <vt:lpstr>5-3. Zig-Zag Ring Attention</vt:lpstr>
      <vt:lpstr>5-3. Zig-Zag Ring Attention</vt:lpstr>
      <vt:lpstr>5-3. Zig-Zag Ring Attention</vt:lpstr>
      <vt:lpstr>5-3. Zig-Zag Ring Attention</vt:lpstr>
      <vt:lpstr>5-3. Zig-Zag Ring Attention</vt:lpstr>
      <vt:lpstr>PowerPoint 프레젠테이션</vt:lpstr>
      <vt:lpstr>PowerPoint 프레젠테이션</vt:lpstr>
      <vt:lpstr>6-1. Overview</vt:lpstr>
      <vt:lpstr>6-1. Overview</vt:lpstr>
      <vt:lpstr>6-1. Overview</vt:lpstr>
      <vt:lpstr>6-1. Overview</vt:lpstr>
      <vt:lpstr>6-1. Overview</vt:lpstr>
      <vt:lpstr>6-1. Overview</vt:lpstr>
      <vt:lpstr>6-1. Overview</vt:lpstr>
      <vt:lpstr>6-1. Overview</vt:lpstr>
      <vt:lpstr>6-1. Overview</vt:lpstr>
      <vt:lpstr>PowerPoint 프레젠테이션</vt:lpstr>
      <vt:lpstr>6-2. Splitting layers: All forward, All backward</vt:lpstr>
      <vt:lpstr>6-2. Splitting layers: All forward, All backward</vt:lpstr>
      <vt:lpstr>6-2. Splitting layers: All forward, All backward</vt:lpstr>
      <vt:lpstr>6-2. Splitting layers: All forward, All backward</vt:lpstr>
      <vt:lpstr>6-2. Splitting layers: All forward, All backward</vt:lpstr>
      <vt:lpstr>6-2. Splitting layers: All forward, All backward</vt:lpstr>
      <vt:lpstr>6-2. Splitting layers: All forward, All backward</vt:lpstr>
      <vt:lpstr>6-2. Splitting layers: All forward, All backward</vt:lpstr>
      <vt:lpstr>PowerPoint 프레젠테이션</vt:lpstr>
      <vt:lpstr>6-3. One Forward One Backward</vt:lpstr>
      <vt:lpstr>6-3. One Forward One Backward</vt:lpstr>
      <vt:lpstr>6-3. One Forward One Backward</vt:lpstr>
      <vt:lpstr>6-3. One Forward One Backward</vt:lpstr>
      <vt:lpstr>6-3. One Forward One Backward</vt:lpstr>
      <vt:lpstr>6-3. One Forward One Backward</vt:lpstr>
      <vt:lpstr>6-3. One Forward One Backward</vt:lpstr>
      <vt:lpstr>6-3. One Forward One Backward</vt:lpstr>
      <vt:lpstr>6-3. One Forward One Backward</vt:lpstr>
      <vt:lpstr>6-3. One Forward One Backward</vt:lpstr>
      <vt:lpstr>6-3. One Forward One Backward</vt:lpstr>
      <vt:lpstr>PowerPoint 프레젠테이션</vt:lpstr>
      <vt:lpstr>6-4. Interleaving Stages</vt:lpstr>
      <vt:lpstr>6-4. Interleaving Stages</vt:lpstr>
      <vt:lpstr>6-4. Interleaving Stages</vt:lpstr>
      <vt:lpstr>6-4. Interleaving Stages</vt:lpstr>
      <vt:lpstr>6-4. Interleaving Stages</vt:lpstr>
      <vt:lpstr>6-4. Interleaving Stages</vt:lpstr>
      <vt:lpstr>6-4. Interleaving Stages</vt:lpstr>
      <vt:lpstr>PowerPoint 프레젠테이션</vt:lpstr>
      <vt:lpstr>6-5. Zero Bubble and DualPipe</vt:lpstr>
      <vt:lpstr>6-5. Zero Bubble and DualPipe</vt:lpstr>
      <vt:lpstr>6-5. Zero Bubble and DualPipe</vt:lpstr>
      <vt:lpstr>6-5. Zero Bubble and DualPipe</vt:lpstr>
      <vt:lpstr>6-5. Zero Bubble and DualPipe</vt:lpstr>
      <vt:lpstr>6-5. Zero Bubble and DualPipe</vt:lpstr>
      <vt:lpstr>PowerPoint 프레젠테이션</vt:lpstr>
      <vt:lpstr>7. Expert Parallelism</vt:lpstr>
      <vt:lpstr>7. Expert Parallelism</vt:lpstr>
      <vt:lpstr>7. Expert Parallelism</vt:lpstr>
      <vt:lpstr>7. Expert Parallelism</vt:lpstr>
      <vt:lpstr>7. Expert Parallelism</vt:lpstr>
      <vt:lpstr>7. Expert Parallelism</vt:lpstr>
      <vt:lpstr>PowerPoint 프레젠테이션</vt:lpstr>
      <vt:lpstr>8. 5D Parallelism in a Nutshell</vt:lpstr>
      <vt:lpstr>8. 5D Parallelism in a Nutshell</vt:lpstr>
      <vt:lpstr>8. 5D Parallelism in a Nutshell</vt:lpstr>
      <vt:lpstr>8. 5D Parallelism in a Nutshell</vt:lpstr>
      <vt:lpstr>8. 5D Parallelism in a Nutshell</vt:lpstr>
      <vt:lpstr>8. 5D Parallelism in a Nutshell</vt:lpstr>
      <vt:lpstr>8. 5D Parallelism in a Nutshell</vt:lpstr>
      <vt:lpstr>8. 5D Parallelism in a Nutshell</vt:lpstr>
      <vt:lpstr>8. 5D Parallelism in a Nutshell</vt:lpstr>
      <vt:lpstr>8. 5D Parallelism in a Nutshell</vt:lpstr>
      <vt:lpstr>8. 5D Parallelism in a Nutshell</vt:lpstr>
      <vt:lpstr>8. 5D Parallelism in a Nutshell</vt:lpstr>
      <vt:lpstr>8. 5D Parallelism in a Nutshell</vt:lpstr>
      <vt:lpstr>8. 5D Parallelism in a Nutshell</vt:lpstr>
      <vt:lpstr>8. 5D Parallelism in a Nutshell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Seunghan Lee (이승한)</dc:creator>
  <cp:lastModifiedBy>Seunghan Lee (이승한)</cp:lastModifiedBy>
  <cp:revision>772</cp:revision>
  <dcterms:created xsi:type="dcterms:W3CDTF">2025-10-04T04:16:45Z</dcterms:created>
  <dcterms:modified xsi:type="dcterms:W3CDTF">2025-10-12T12:26:17Z</dcterms:modified>
</cp:coreProperties>
</file>